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4" r:id="rId3"/>
    <p:sldId id="257" r:id="rId4"/>
    <p:sldId id="262" r:id="rId5"/>
    <p:sldId id="297" r:id="rId6"/>
    <p:sldId id="288" r:id="rId7"/>
    <p:sldId id="287" r:id="rId8"/>
    <p:sldId id="259" r:id="rId9"/>
    <p:sldId id="263" r:id="rId10"/>
    <p:sldId id="267" r:id="rId11"/>
    <p:sldId id="275" r:id="rId12"/>
    <p:sldId id="260" r:id="rId13"/>
    <p:sldId id="289" r:id="rId14"/>
    <p:sldId id="299" r:id="rId15"/>
    <p:sldId id="276" r:id="rId16"/>
    <p:sldId id="269" r:id="rId17"/>
    <p:sldId id="291" r:id="rId18"/>
    <p:sldId id="285" r:id="rId19"/>
    <p:sldId id="286" r:id="rId20"/>
    <p:sldId id="294" r:id="rId21"/>
    <p:sldId id="292" r:id="rId22"/>
    <p:sldId id="264" r:id="rId23"/>
    <p:sldId id="29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gerian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lgerian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FFCC"/>
    <a:srgbClr val="CCFF99"/>
    <a:srgbClr val="EAEAEA"/>
    <a:srgbClr val="FFCC00"/>
    <a:srgbClr val="FF66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C883F-D56E-4C5B-A7AE-D874DDEA1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5409B-4165-40E5-87AA-CEDBC2207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FDDF8-1A64-49FC-B8CE-3EA9967BD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1DE7C-1C7C-4421-B412-BBA0F4596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27EE8-57C0-48A5-9649-898756695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5172-6BDA-4A62-8097-732486015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FBD83-1003-4FEE-9A23-E8FC1588E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CC7BB-CDFA-4050-8F2E-B585A7D32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EC72E-7FDF-4192-9880-2BB64B3BF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A3D3-7B29-41EA-A48A-0050DF38F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0C59C-11BD-4036-B6DC-54582DC41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6E8E3A8-BE43-4745-980E-1045BF61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fr.wikipedia.org/wiki/Image:Marseillaisenofram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sr.wikipedia.org/wiki/%D0%A1%D0%BB%D0%B8%D0%BA%D0%B0:French_Revolution-1792-8-1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0.jpeg"/><Relationship Id="rId2" Type="http://schemas.openxmlformats.org/officeDocument/2006/relationships/hyperlink" Target="http://fr.wikipedia.org/wiki/Image:Louis_Charles_of_France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commons/e/ef/Palais_de_justice_1858.jpg" TargetMode="Externa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Image:Joseph-Ignace_Guillotin_cropped.JPG" TargetMode="Externa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8/Marie_Antoinette_under_arrest_by_Oscar_Rex.jpg" TargetMode="Externa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hyperlink" Target="http://fr.wikipedia.org/wiki/Image:Marie_Antoinette_Execution.jpg" TargetMode="External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pload.wikimedia.org/wikipedia/commons/a/a7/Versailles_Palac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Miki  Antonijevic\Desktop\SKOLA\french-revolution-2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1" y="2065338"/>
            <a:ext cx="4343400" cy="3594100"/>
          </a:xfrm>
        </p:spPr>
      </p:pic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914400" y="466725"/>
            <a:ext cx="71628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r-Cyrl-C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Француска</a:t>
            </a:r>
            <a:r>
              <a:rPr lang="sr-Cyrl-C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sr-Cyrl-C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револуција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2052" name="WordArt 8"/>
          <p:cNvSpPr>
            <a:spLocks noChangeArrowheads="1" noChangeShapeType="1" noTextEdit="1"/>
          </p:cNvSpPr>
          <p:nvPr/>
        </p:nvSpPr>
        <p:spPr bwMode="auto">
          <a:xfrm>
            <a:off x="6705600" y="3581400"/>
            <a:ext cx="1828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 1799.)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533400" y="3581400"/>
            <a:ext cx="1828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(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1789 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 </a:t>
            </a:r>
            <a:endParaRPr lang="en-US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47800" y="1219200"/>
            <a:ext cx="60960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371600" y="6019800"/>
            <a:ext cx="2133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СЛОБОД</a:t>
            </a:r>
            <a:r>
              <a:rPr lang="sr-Cyrl-R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</a:t>
            </a:r>
            <a:endParaRPr lang="en-US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6019800"/>
            <a:ext cx="2514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БРА</a:t>
            </a:r>
            <a:r>
              <a:rPr lang="sr-Latn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СТВО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0" y="6019800"/>
            <a:ext cx="2743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ЈЕДНАКОСТ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096000" cy="5105400"/>
          </a:xfrm>
        </p:spPr>
        <p:txBody>
          <a:bodyPr/>
          <a:lstStyle/>
          <a:p>
            <a:pPr eaLnBrk="1" hangingPunct="1"/>
            <a:r>
              <a:rPr lang="sr-Cyrl-CS" sz="2100" dirty="0" smtClean="0">
                <a:solidFill>
                  <a:srgbClr val="FFFF00"/>
                </a:solidFill>
                <a:latin typeface="Arial Black" pitchFamily="34" charset="0"/>
              </a:rPr>
              <a:t>Ограничена је власт краља</a:t>
            </a:r>
          </a:p>
          <a:p>
            <a:pPr eaLnBrk="1" hangingPunct="1">
              <a:buFontTx/>
              <a:buNone/>
            </a:pPr>
            <a:r>
              <a:rPr lang="sr-Cyrl-CS" sz="2100" dirty="0" smtClean="0">
                <a:solidFill>
                  <a:schemeClr val="bg1"/>
                </a:solidFill>
                <a:latin typeface="Arial Black" pitchFamily="34" charset="0"/>
              </a:rPr>
              <a:t>      </a:t>
            </a:r>
            <a:r>
              <a:rPr lang="sr-Cyrl-CS" sz="2100" dirty="0" smtClean="0">
                <a:solidFill>
                  <a:srgbClr val="FFFF00"/>
                </a:solidFill>
                <a:latin typeface="Arial Black" pitchFamily="34" charset="0"/>
              </a:rPr>
              <a:t>( уставна монархиија )</a:t>
            </a:r>
          </a:p>
          <a:p>
            <a:pPr eaLnBrk="1" hangingPunct="1">
              <a:buFontTx/>
              <a:buNone/>
            </a:pPr>
            <a:endParaRPr lang="sr-Cyrl-CS" sz="21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r>
              <a:rPr lang="sr-Cyrl-CS" sz="2100" dirty="0" smtClean="0">
                <a:solidFill>
                  <a:schemeClr val="bg1"/>
                </a:solidFill>
                <a:latin typeface="Arial Black" pitchFamily="34" charset="0"/>
              </a:rPr>
              <a:t>Укинуте су феудалне </a:t>
            </a:r>
          </a:p>
          <a:p>
            <a:pPr eaLnBrk="1" hangingPunct="1">
              <a:buFontTx/>
              <a:buNone/>
            </a:pPr>
            <a:r>
              <a:rPr lang="sr-Cyrl-CS" sz="2100" dirty="0" smtClean="0">
                <a:solidFill>
                  <a:schemeClr val="bg1"/>
                </a:solidFill>
                <a:latin typeface="Arial Black" pitchFamily="34" charset="0"/>
              </a:rPr>
              <a:t>    повластице</a:t>
            </a:r>
          </a:p>
          <a:p>
            <a:pPr eaLnBrk="1" hangingPunct="1">
              <a:buFontTx/>
              <a:buNone/>
            </a:pPr>
            <a:endParaRPr lang="sr-Cyrl-CS" sz="21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r>
              <a:rPr lang="sr-Cyrl-CS" sz="2100" dirty="0" smtClean="0">
                <a:solidFill>
                  <a:schemeClr val="bg1"/>
                </a:solidFill>
                <a:latin typeface="Arial Black" pitchFamily="34" charset="0"/>
              </a:rPr>
              <a:t>Богатији део трећег сталежа</a:t>
            </a:r>
          </a:p>
          <a:p>
            <a:pPr eaLnBrk="1" hangingPunct="1">
              <a:buFontTx/>
              <a:buNone/>
            </a:pPr>
            <a:r>
              <a:rPr lang="sr-Cyrl-CS" sz="2100" dirty="0" smtClean="0">
                <a:solidFill>
                  <a:schemeClr val="bg1"/>
                </a:solidFill>
                <a:latin typeface="Arial Black" pitchFamily="34" charset="0"/>
              </a:rPr>
              <a:t>    добио је политичка права</a:t>
            </a:r>
            <a:r>
              <a:rPr lang="en-US" sz="21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sr-Cyrl-CS" sz="21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>
              <a:buFontTx/>
              <a:buNone/>
            </a:pPr>
            <a:endParaRPr lang="sr-Cyrl-CS" sz="21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r>
              <a:rPr lang="sr-Cyrl-CS" sz="2100" dirty="0" smtClean="0">
                <a:solidFill>
                  <a:schemeClr val="bg1"/>
                </a:solidFill>
                <a:latin typeface="Arial Black" pitchFamily="34" charset="0"/>
              </a:rPr>
              <a:t>Држава је подељена на </a:t>
            </a:r>
          </a:p>
          <a:p>
            <a:pPr eaLnBrk="1" hangingPunct="1">
              <a:buFontTx/>
              <a:buNone/>
            </a:pPr>
            <a:r>
              <a:rPr lang="sr-Cyrl-CS" sz="2100" dirty="0" smtClean="0">
                <a:solidFill>
                  <a:schemeClr val="bg1"/>
                </a:solidFill>
                <a:latin typeface="Arial Black" pitchFamily="34" charset="0"/>
              </a:rPr>
              <a:t>    департмане</a:t>
            </a:r>
            <a:endParaRPr lang="en-US" sz="21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3315" name="Picture 3" descr="H:\kreativna\depart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733800"/>
            <a:ext cx="2814638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H:\kreativna\les_departemen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3738" y="304800"/>
            <a:ext cx="27768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638800" y="29718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r-Cyrl-C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  <a:r>
              <a:rPr lang="sr-Latn-C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Картa Ф</a:t>
            </a:r>
            <a:r>
              <a:rPr lang="sr-Cyrl-C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р</a:t>
            </a:r>
            <a:r>
              <a:rPr lang="sr-Latn-C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aнцуске </a:t>
            </a:r>
          </a:p>
          <a:p>
            <a:pPr>
              <a:defRPr/>
            </a:pPr>
            <a:r>
              <a:rPr lang="sr-Cyrl-C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  </a:t>
            </a:r>
            <a:r>
              <a:rPr lang="sr-Latn-C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подeла нa </a:t>
            </a:r>
            <a:r>
              <a:rPr lang="sr-Cyrl-C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департмане</a:t>
            </a:r>
            <a:r>
              <a:rPr lang="sr-Latn-C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1791</a:t>
            </a:r>
            <a:r>
              <a:rPr lang="sr-Cyrl-C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.</a:t>
            </a:r>
            <a:endParaRPr lang="en-US" sz="20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096000" y="6172200"/>
            <a:ext cx="261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Карта Француске данас</a:t>
            </a:r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4495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r-Cyrl-CS" sz="36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3300">
                    <a:alpha val="50195"/>
                  </a:srgbClr>
                </a:solidFill>
                <a:latin typeface="Arial Black"/>
              </a:rPr>
              <a:t>Устав  ( 1791. </a:t>
            </a:r>
            <a:r>
              <a:rPr lang="sr-Cyrl-C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)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FF33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sr-Cyrl-C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Политички клубови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91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r-Cyrl-CS" sz="20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800" dirty="0" smtClean="0">
                <a:solidFill>
                  <a:srgbClr val="FFFF00"/>
                </a:solidFill>
                <a:latin typeface="Arial Black" pitchFamily="34" charset="0"/>
              </a:rPr>
              <a:t>ЖИРОНДИНЦИ</a:t>
            </a:r>
            <a:r>
              <a:rPr lang="sr-Latn-CS" sz="2800" dirty="0" smtClean="0">
                <a:solidFill>
                  <a:srgbClr val="FFFF00"/>
                </a:solidFill>
                <a:latin typeface="Arial Black" pitchFamily="34" charset="0"/>
              </a:rPr>
              <a:t>-</a:t>
            </a:r>
            <a:r>
              <a:rPr lang="sr-Cyrl-RS" sz="2400" dirty="0" smtClean="0">
                <a:solidFill>
                  <a:srgbClr val="FFFF00"/>
                </a:solidFill>
                <a:latin typeface="Arial Black" pitchFamily="34" charset="0"/>
              </a:rPr>
              <a:t>крупно грађанство,задовољни уставом из 1791. </a:t>
            </a:r>
            <a:r>
              <a:rPr lang="sr-Cyrl-RS" sz="2400" dirty="0" smtClean="0">
                <a:latin typeface="Arial Black" pitchFamily="34" charset="0"/>
              </a:rPr>
              <a:t>Названи по области Жиронда. </a:t>
            </a:r>
            <a:endParaRPr lang="sr-Cyrl-C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endParaRPr lang="sr-Cyrl-C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sr-Cyrl-CS" sz="2400" dirty="0" smtClean="0">
                <a:solidFill>
                  <a:srgbClr val="FFFF00"/>
                </a:solidFill>
                <a:latin typeface="Arial Black" pitchFamily="34" charset="0"/>
              </a:rPr>
              <a:t>ЈАКОБИНЦИ-ситно грађанство, присталице републике , већег учешћа народа у власти 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sr-Cyrl-CS" sz="2400" dirty="0" smtClean="0">
                <a:solidFill>
                  <a:srgbClr val="FFFF00"/>
                </a:solidFill>
                <a:latin typeface="Arial Black" pitchFamily="34" charset="0"/>
              </a:rPr>
              <a:t>и поделе земље сељацима.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sr-Cyrl-RS" sz="2400" dirty="0" smtClean="0">
                <a:latin typeface="Arial Black" pitchFamily="34" charset="0"/>
              </a:rPr>
              <a:t>Названи по цркви Св. Јак</a:t>
            </a:r>
            <a:r>
              <a:rPr lang="sr-Latn-CS" sz="2400" dirty="0" smtClean="0">
                <a:latin typeface="Arial Black" pitchFamily="34" charset="0"/>
              </a:rPr>
              <a:t>o</a:t>
            </a:r>
            <a:r>
              <a:rPr lang="sr-Cyrl-RS" sz="2400" dirty="0" smtClean="0">
                <a:latin typeface="Arial Black" pitchFamily="34" charset="0"/>
              </a:rPr>
              <a:t>ба где су се окупљали. </a:t>
            </a:r>
            <a:endParaRPr lang="sr-Cyrl-CS" sz="24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400" dirty="0" smtClean="0">
                <a:solidFill>
                  <a:srgbClr val="FFFF00"/>
                </a:solidFill>
                <a:latin typeface="Arial Black" pitchFamily="34" charset="0"/>
              </a:rPr>
              <a:t>Најпознатији јакобинци: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r-Cyrl-C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r-Cyrl-CS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r-Cyrl-CS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r-Cyrl-C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</p:txBody>
      </p:sp>
      <p:pic>
        <p:nvPicPr>
          <p:cNvPr id="14341" name="Picture 3" descr="C:\Documents and Settings\Miki  Antonijevic\Desktop\Jean-Paul_Marat_port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038600"/>
            <a:ext cx="1443037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200px-Georges_Dan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962400"/>
            <a:ext cx="1447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38200" y="5867400"/>
            <a:ext cx="14478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err="1">
                <a:solidFill>
                  <a:srgbClr val="FFCC00"/>
                </a:solidFill>
                <a:latin typeface="+mj-lt"/>
                <a:cs typeface="Arial" charset="0"/>
              </a:rPr>
              <a:t>Мара</a:t>
            </a:r>
            <a:endParaRPr lang="en-US" sz="3200" dirty="0">
              <a:solidFill>
                <a:srgbClr val="FFCC00"/>
              </a:solidFill>
              <a:latin typeface="+mj-lt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00400" y="5715000"/>
            <a:ext cx="228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err="1" smtClean="0">
                <a:solidFill>
                  <a:srgbClr val="FFCC00"/>
                </a:solidFill>
                <a:latin typeface="+mj-lt"/>
                <a:cs typeface="Arial" charset="0"/>
              </a:rPr>
              <a:t>Дантон</a:t>
            </a:r>
            <a:r>
              <a:rPr lang="sr-Cyrl-RS" sz="2000" dirty="0" smtClean="0">
                <a:solidFill>
                  <a:schemeClr val="bg1"/>
                </a:solidFill>
                <a:latin typeface="+mj-lt"/>
                <a:cs typeface="Arial" charset="0"/>
              </a:rPr>
              <a:t>-вођа напада на Бастиљу</a:t>
            </a:r>
            <a:endParaRPr lang="en-US" sz="200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pic>
        <p:nvPicPr>
          <p:cNvPr id="14345" name="Picture 2" descr="C:\Documents and Settings\Miki  Antonijevic\Desktop\SKOLA\Robespier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352800"/>
            <a:ext cx="2109788" cy="25066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46" name="Rectangle 14"/>
          <p:cNvSpPr>
            <a:spLocks noChangeArrowheads="1"/>
          </p:cNvSpPr>
          <p:nvPr/>
        </p:nvSpPr>
        <p:spPr bwMode="auto">
          <a:xfrm>
            <a:off x="6172200" y="5638801"/>
            <a:ext cx="2819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Cyrl-CS" b="1" dirty="0">
                <a:solidFill>
                  <a:srgbClr val="FF0000"/>
                </a:solidFill>
                <a:latin typeface="Arial" charset="0"/>
              </a:rPr>
              <a:t>Максимилијан</a:t>
            </a:r>
          </a:p>
          <a:p>
            <a:pPr algn="ctr"/>
            <a:r>
              <a:rPr lang="sr-Cyrl-CS" sz="2000" b="1" dirty="0" smtClean="0">
                <a:solidFill>
                  <a:srgbClr val="FF0000"/>
                </a:solidFill>
                <a:latin typeface="Arial" charset="0"/>
              </a:rPr>
              <a:t>Робеспјер</a:t>
            </a:r>
            <a:r>
              <a:rPr lang="sr-Latn-CS" b="1" dirty="0" smtClean="0">
                <a:solidFill>
                  <a:srgbClr val="FF0000"/>
                </a:solidFill>
                <a:latin typeface="Arial" charset="0"/>
              </a:rPr>
              <a:t>-</a:t>
            </a:r>
            <a:r>
              <a:rPr lang="sr-Cyrl-RS" b="1" dirty="0" smtClean="0">
                <a:solidFill>
                  <a:srgbClr val="FF0000"/>
                </a:solidFill>
                <a:latin typeface="Arial" charset="0"/>
              </a:rPr>
              <a:t>,,Непоткупљиви”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457200" y="3505200"/>
            <a:ext cx="3429000" cy="381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4032"/>
                <a:gd name="adj2" fmla="val 0"/>
              </a:avLst>
            </a:prstTxWarp>
          </a:bodyPr>
          <a:lstStyle/>
          <a:p>
            <a:pPr algn="ctr"/>
            <a:r>
              <a:rPr lang="sr-Cyrl-CS" sz="2000" kern="10" spc="-2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66FFFF"/>
                </a:solidFill>
                <a:latin typeface="Impact"/>
              </a:rPr>
              <a:t>МАРСЕЉЕЗА</a:t>
            </a:r>
            <a:endParaRPr lang="en-US" sz="2000" kern="10" spc="-20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66FFFF"/>
              </a:solidFill>
              <a:latin typeface="Impact"/>
            </a:endParaRPr>
          </a:p>
        </p:txBody>
      </p:sp>
      <p:pic>
        <p:nvPicPr>
          <p:cNvPr id="15363" name="Picture 2" descr="Rouget de Lisle chantant la Marseillaise pour la première fois à l'hôtel de ville de Strasbourg.">
            <a:hlinkClick r:id="rId2" tooltip="Rouget de Lisle chantant la Marseillaise pour la première fois à l'hôtel de ville de Strasbourg.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2971800"/>
            <a:ext cx="2757488" cy="1979613"/>
          </a:xfrm>
        </p:spPr>
      </p:pic>
      <p:sp>
        <p:nvSpPr>
          <p:cNvPr id="6153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7848600" cy="6048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981"/>
              </a:avLst>
            </a:prstTxWarp>
          </a:bodyPr>
          <a:lstStyle/>
          <a:p>
            <a:pPr algn="ctr">
              <a:defRPr/>
            </a:pPr>
            <a:r>
              <a:rPr lang="sr-Cyrl-CS" sz="20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Револуција и ратови (</a:t>
            </a:r>
            <a:r>
              <a:rPr lang="sr-Cyrl-CS" sz="20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latin typeface="Arial Black"/>
              </a:rPr>
              <a:t>1792-1799</a:t>
            </a:r>
            <a:r>
              <a:rPr lang="sr-Cyrl-CS" sz="20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.)</a:t>
            </a:r>
            <a:endParaRPr lang="en-US" sz="20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304800" y="1524000"/>
            <a:ext cx="845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sr-Cyrl-CS" sz="2000">
                <a:latin typeface="Arial" charset="0"/>
              </a:rPr>
              <a:t>  </a:t>
            </a:r>
            <a:r>
              <a:rPr lang="sr-Cyrl-CS" sz="2000">
                <a:solidFill>
                  <a:srgbClr val="FF6600"/>
                </a:solidFill>
                <a:latin typeface="Arial Black" pitchFamily="34" charset="0"/>
              </a:rPr>
              <a:t>1792. – Француска објављује рат Аустрији</a:t>
            </a:r>
            <a:endParaRPr lang="en-US" sz="2000">
              <a:solidFill>
                <a:srgbClr val="FF6600"/>
              </a:solidFill>
              <a:latin typeface="Arial Black" pitchFamily="34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sr-Cyrl-CS" sz="2000">
                <a:solidFill>
                  <a:srgbClr val="FFCC99"/>
                </a:solidFill>
                <a:latin typeface="Arial Black" pitchFamily="34" charset="0"/>
              </a:rPr>
              <a:t>  </a:t>
            </a:r>
            <a:r>
              <a:rPr lang="sr-Cyrl-CS" sz="2000">
                <a:solidFill>
                  <a:srgbClr val="FF6600"/>
                </a:solidFill>
                <a:latin typeface="Arial Black" pitchFamily="34" charset="0"/>
              </a:rPr>
              <a:t>Следеће године Француска улази у рат и са       Пруском, Енглеском, Холандијом и Сардинијом</a:t>
            </a:r>
            <a:endParaRPr lang="en-US" sz="2000">
              <a:solidFill>
                <a:srgbClr val="FF66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267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</a:rPr>
              <a:t>француска  химна</a:t>
            </a:r>
            <a:endParaRPr lang="sr-Latn-C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2578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bg1"/>
                </a:solidFill>
              </a:rPr>
              <a:t>Написао Руже де Лил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12954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sr-Cyrl-CS" sz="3200" dirty="0">
                <a:solidFill>
                  <a:srgbClr val="FF3300"/>
                </a:solidFill>
              </a:rPr>
              <a:t>1792</a:t>
            </a:r>
            <a:r>
              <a:rPr lang="sr-Cyrl-CS" sz="2000" dirty="0">
                <a:solidFill>
                  <a:srgbClr val="FFFFCC"/>
                </a:solidFill>
              </a:rPr>
              <a:t>.</a:t>
            </a:r>
            <a:r>
              <a:rPr lang="sr-Cyrl-CS" sz="2000" dirty="0">
                <a:solidFill>
                  <a:srgbClr val="FFFFCC"/>
                </a:solidFill>
                <a:latin typeface="Book Antiqua" pitchFamily="18" charset="0"/>
              </a:rPr>
              <a:t> </a:t>
            </a:r>
            <a:r>
              <a:rPr lang="sr-Cyrl-CS" sz="2000" dirty="0">
                <a:solidFill>
                  <a:srgbClr val="FFFFCC"/>
                </a:solidFill>
                <a:latin typeface="Arial Black" pitchFamily="34" charset="0"/>
              </a:rPr>
              <a:t>ГОДИНЕ УКИНУТА ЈЕ МОНАРХИЈА У ФРАНЦУСКОЈ</a:t>
            </a:r>
            <a:r>
              <a:rPr lang="en-US" sz="2000" dirty="0">
                <a:solidFill>
                  <a:srgbClr val="FFFFCC"/>
                </a:solidFill>
                <a:latin typeface="Arial Black" pitchFamily="34" charset="0"/>
              </a:rPr>
              <a:t> </a:t>
            </a:r>
            <a:endParaRPr lang="sr-Cyrl-CS" sz="2000" dirty="0">
              <a:solidFill>
                <a:srgbClr val="FFFFCC"/>
              </a:solidFill>
              <a:latin typeface="Arial Black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sr-Cyrl-CS" sz="2000" dirty="0">
                <a:solidFill>
                  <a:srgbClr val="FFFFCC"/>
                </a:solidFill>
                <a:latin typeface="Arial Black" pitchFamily="34" charset="0"/>
              </a:rPr>
              <a:t>                 И ПРОГЛАШЕНА ЈЕ </a:t>
            </a:r>
            <a:r>
              <a:rPr lang="sr-Cyrl-CS" sz="2000" dirty="0" smtClean="0">
                <a:solidFill>
                  <a:srgbClr val="FFFFCC"/>
                </a:solidFill>
                <a:latin typeface="Arial Black" pitchFamily="34" charset="0"/>
              </a:rPr>
              <a:t>РЕПУБЛИКА ,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sr-Cyrl-CS" sz="20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sr-Cyrl-CS" sz="2000" b="1" dirty="0" smtClean="0">
                <a:solidFill>
                  <a:srgbClr val="FFFF00"/>
                </a:solidFill>
                <a:latin typeface="Arial Black" pitchFamily="34" charset="0"/>
              </a:rPr>
              <a:t>због покушаја бекства Луја 16 у Пруску по  страну војску да угуши револуцију.               </a:t>
            </a:r>
            <a:r>
              <a:rPr lang="sr-Cyrl-C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                                                  </a:t>
            </a:r>
            <a:endParaRPr lang="sr-Cyrl-C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7411" name="WordArt 5"/>
          <p:cNvSpPr>
            <a:spLocks noChangeArrowheads="1" noChangeShapeType="1" noTextEdit="1"/>
          </p:cNvSpPr>
          <p:nvPr/>
        </p:nvSpPr>
        <p:spPr bwMode="auto">
          <a:xfrm>
            <a:off x="2514600" y="609600"/>
            <a:ext cx="419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0033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 Black"/>
              </a:rPr>
              <a:t>РЕПУБЛИКА</a:t>
            </a:r>
            <a:endParaRPr lang="en-US" sz="3600" kern="10" spc="72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0033"/>
                  </a:gs>
                  <a:gs pos="100000">
                    <a:srgbClr val="FFFF00"/>
                  </a:gs>
                </a:gsLst>
                <a:lin ang="5400000" scaled="1"/>
              </a:gradFill>
              <a:latin typeface="Arial Black"/>
            </a:endParaRPr>
          </a:p>
        </p:txBody>
      </p:sp>
      <p:pic>
        <p:nvPicPr>
          <p:cNvPr id="17412" name="Picture 6" descr="http://upload.wikimedia.org/wikipedia/commons/thumb/e/e8/French_Revolution-1792-8-10.jpg/350px-French_Revolution-1792-8-10.jpg">
            <a:hlinkClick r:id="rId2" tooltip="&quot;Француска револуција 10. августа 1792.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95600"/>
            <a:ext cx="3657600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57200" y="5638800"/>
            <a:ext cx="4192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1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УСТАНИЦИ ЗАУЗИМАЈУ ДВОР  ТИЉЕРИ</a:t>
            </a:r>
          </a:p>
          <a:p>
            <a:pPr>
              <a:defRPr/>
            </a:pPr>
            <a:r>
              <a:rPr lang="sr-Cyrl-CS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</a:t>
            </a:r>
            <a:r>
              <a:rPr lang="sr-Cyrl-C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( 10. август 1792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r>
              <a:rPr lang="sr-Cyrl-C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414" name="Rectangle 15"/>
          <p:cNvSpPr>
            <a:spLocks noChangeArrowheads="1"/>
          </p:cNvSpPr>
          <p:nvPr/>
        </p:nvSpPr>
        <p:spPr bwMode="auto">
          <a:xfrm>
            <a:off x="5334000" y="54864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>
                <a:solidFill>
                  <a:srgbClr val="66FF33"/>
                </a:solidFill>
                <a:latin typeface="Arial Black" pitchFamily="34" charset="0"/>
              </a:rPr>
              <a:t>КРАЉ И КРАЉИЦА </a:t>
            </a:r>
            <a:endParaRPr lang="en-US">
              <a:solidFill>
                <a:srgbClr val="66FF33"/>
              </a:solidFill>
              <a:latin typeface="Arial Black" pitchFamily="34" charset="0"/>
            </a:endParaRPr>
          </a:p>
          <a:p>
            <a:pPr algn="ctr"/>
            <a:r>
              <a:rPr lang="sr-Cyrl-CS">
                <a:solidFill>
                  <a:srgbClr val="66FF33"/>
                </a:solidFill>
                <a:latin typeface="Arial Black" pitchFamily="34" charset="0"/>
              </a:rPr>
              <a:t>СУ ЗАРОБЉЕНИ</a:t>
            </a:r>
            <a:endParaRPr lang="en-US">
              <a:solidFill>
                <a:srgbClr val="66FF33"/>
              </a:solidFill>
              <a:latin typeface="Arial Black" pitchFamily="34" charset="0"/>
            </a:endParaRPr>
          </a:p>
        </p:txBody>
      </p:sp>
      <p:pic>
        <p:nvPicPr>
          <p:cNvPr id="17415" name="Picture 3" descr="C:\Documents and Settings\Miki\Desktop\429px-Ludvig_XVI_av_Frankrike_porträtterad_av_AF_Call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819400"/>
            <a:ext cx="14906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" descr="C:\Documents and Settings\Miki\Desktop\521px-Marie-Antoinette;_koningin_der_Frans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819400"/>
            <a:ext cx="142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5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6705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r="100000" b="100000"/>
                  </a:path>
                </a:gradFill>
                <a:latin typeface="Impact"/>
              </a:rPr>
              <a:t>ЈАКОБИНСКА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r="100000" b="100000"/>
                  </a:path>
                </a:gradFill>
                <a:latin typeface="Impact"/>
              </a:rPr>
              <a:t> </a:t>
            </a:r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r="100000" b="100000"/>
                  </a:path>
                </a:gradFill>
                <a:latin typeface="Impact"/>
              </a:rPr>
              <a:t>ДИКТАТУРА</a:t>
            </a:r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( </a:t>
            </a:r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r="100000" b="100000"/>
                  </a:path>
                </a:gradFill>
                <a:latin typeface="Impact"/>
              </a:rPr>
              <a:t>1793-1794.</a:t>
            </a:r>
            <a:r>
              <a:rPr lang="sr-Cyrl-C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)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33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28675" name="Picture 2" descr="C:\Documents and Settings\Miki  Antonijevic\Desktop\SKOLA\Robespier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66725"/>
            <a:ext cx="17526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81000" y="2133600"/>
            <a:ext cx="697819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CS" sz="2800" dirty="0" smtClean="0">
                <a:solidFill>
                  <a:schemeClr val="bg1"/>
                </a:solidFill>
                <a:latin typeface="Arial Black" pitchFamily="34" charset="0"/>
              </a:rPr>
              <a:t>Диктатура</a:t>
            </a:r>
            <a:r>
              <a:rPr lang="sr-Cyrl-CS" sz="2400" dirty="0" smtClean="0">
                <a:solidFill>
                  <a:schemeClr val="bg1"/>
                </a:solidFill>
                <a:latin typeface="Arial Black" pitchFamily="34" charset="0"/>
              </a:rPr>
              <a:t>-власт само једне партије</a:t>
            </a:r>
          </a:p>
          <a:p>
            <a:pPr>
              <a:defRPr/>
            </a:pPr>
            <a:r>
              <a:rPr lang="sr-Cyrl-CS" sz="24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и њеног вође</a:t>
            </a:r>
            <a:r>
              <a:rPr lang="sr-Cyrl-R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=Јакобинци и Робеспјер</a:t>
            </a:r>
            <a:r>
              <a:rPr lang="sr-Cyrl-RS" sz="24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</a:t>
            </a:r>
            <a:endParaRPr lang="en-US" sz="2400" b="1" dirty="0">
              <a:solidFill>
                <a:srgbClr val="FFCC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8678" name="Text Box 17"/>
          <p:cNvSpPr txBox="1">
            <a:spLocks noChangeArrowheads="1"/>
          </p:cNvSpPr>
          <p:nvPr/>
        </p:nvSpPr>
        <p:spPr bwMode="auto">
          <a:xfrm>
            <a:off x="381000" y="3048000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Cyrl-CS" sz="2800" dirty="0">
                <a:solidFill>
                  <a:schemeClr val="bg1"/>
                </a:solidFill>
                <a:latin typeface="Arial Black" pitchFamily="34" charset="0"/>
              </a:rPr>
              <a:t>Опште </a:t>
            </a:r>
            <a:r>
              <a:rPr lang="sr-Cyrl-CS" sz="2800" dirty="0" smtClean="0">
                <a:solidFill>
                  <a:schemeClr val="bg1"/>
                </a:solidFill>
                <a:latin typeface="Arial Black" pitchFamily="34" charset="0"/>
              </a:rPr>
              <a:t>право </a:t>
            </a:r>
            <a:endParaRPr lang="sr-Cyrl-C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2514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bg1"/>
                </a:solidFill>
              </a:rPr>
              <a:t>Робеспјер</a:t>
            </a:r>
            <a:endParaRPr lang="sr-Latn-C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3200400" y="3027684"/>
            <a:ext cx="18743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dirty="0" smtClean="0">
                <a:solidFill>
                  <a:schemeClr val="bg1"/>
                </a:solidFill>
                <a:latin typeface="Arial Black" pitchFamily="34" charset="0"/>
              </a:rPr>
              <a:t> гласа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88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</a:rPr>
              <a:t>Земља подељена сељацима, смањене цене,бројна војска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181600"/>
            <a:ext cx="838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bg1"/>
                </a:solidFill>
                <a:latin typeface="Arial Black" pitchFamily="34" charset="0"/>
              </a:rPr>
              <a:t>Револуциони терор-</a:t>
            </a:r>
            <a:r>
              <a:rPr lang="sr-Cyrl-CS" dirty="0" smtClean="0">
                <a:solidFill>
                  <a:schemeClr val="bg1"/>
                </a:solidFill>
                <a:latin typeface="Arial Black" pitchFamily="34" charset="0"/>
              </a:rPr>
              <a:t> масовно убијање </a:t>
            </a:r>
            <a:r>
              <a:rPr lang="sr-Latn-RS" dirty="0" smtClean="0">
                <a:solidFill>
                  <a:schemeClr val="bg1"/>
                </a:solidFill>
                <a:latin typeface="Arial Black" pitchFamily="34" charset="0"/>
              </a:rPr>
              <a:t>(</a:t>
            </a:r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 40 000</a:t>
            </a:r>
            <a:r>
              <a:rPr lang="sr-Latn-RS" dirty="0" smtClean="0">
                <a:solidFill>
                  <a:schemeClr val="bg1"/>
                </a:solidFill>
                <a:latin typeface="Arial Black" pitchFamily="34" charset="0"/>
              </a:rPr>
              <a:t> )</a:t>
            </a:r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sr-Cyrl-CS" dirty="0" smtClean="0">
                <a:solidFill>
                  <a:schemeClr val="bg1"/>
                </a:solidFill>
                <a:latin typeface="Arial Black" pitchFamily="34" charset="0"/>
              </a:rPr>
              <a:t>људи </a:t>
            </a:r>
          </a:p>
          <a:p>
            <a:r>
              <a:rPr lang="sr-Cyrl-CS" dirty="0" smtClean="0">
                <a:solidFill>
                  <a:schemeClr val="bg1"/>
                </a:solidFill>
                <a:latin typeface="Arial Black" pitchFamily="34" charset="0"/>
              </a:rPr>
              <a:t>на основу сумње да су непријатељиреволуције.</a:t>
            </a:r>
            <a:endParaRPr lang="en-GB" dirty="0" smtClean="0"/>
          </a:p>
          <a:p>
            <a:r>
              <a:rPr lang="sr-Cyrl-CS" dirty="0" smtClean="0">
                <a:solidFill>
                  <a:schemeClr val="bg1"/>
                </a:solidFill>
                <a:latin typeface="Arial Black" pitchFamily="34" charset="0"/>
              </a:rPr>
              <a:t>Одбор Јавног спаса-Дантон-Закон о сумњивима ;</a:t>
            </a:r>
          </a:p>
          <a:p>
            <a:r>
              <a:rPr lang="sr-Cyrl-CS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219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Уведено опште право гласа –изабрана нова</a:t>
            </a:r>
          </a:p>
          <a:p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скупштина Конвент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905000" y="304800"/>
            <a:ext cx="526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r-Latn-CS" sz="3600">
                <a:solidFill>
                  <a:srgbClr val="FFCC00"/>
                </a:solidFill>
                <a:latin typeface="Arial Black" pitchFamily="34" charset="0"/>
              </a:rPr>
              <a:t>La prison du Temple</a:t>
            </a:r>
            <a:endParaRPr lang="en-US" sz="3600">
              <a:solidFill>
                <a:srgbClr val="FFCC00"/>
              </a:solidFill>
              <a:latin typeface="Arial Black" pitchFamily="34" charset="0"/>
            </a:endParaRPr>
          </a:p>
        </p:txBody>
      </p:sp>
      <p:pic>
        <p:nvPicPr>
          <p:cNvPr id="21507" name="Picture 4" descr="H:\Kreativna skola\net files\Louis XVII - Wikipédia_files\250px-Louis_Charles_of_France5.jpg">
            <a:hlinkClick r:id="rId2" tooltip="Louis XVII par Alexandre Kurchaski (1792).Château de Versailles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5150" y="3657600"/>
            <a:ext cx="1063625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1447800" y="56388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r-Latn-CS" sz="2400">
                <a:solidFill>
                  <a:schemeClr val="bg1"/>
                </a:solidFill>
                <a:latin typeface="Arial" charset="0"/>
              </a:rPr>
              <a:t>Louis XVII mort en 1795</a:t>
            </a:r>
            <a:endParaRPr lang="en-US" sz="240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1509" name="Picture 11" descr="250px-Temple_Priso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514600"/>
            <a:ext cx="1660525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AutoShape 13"/>
          <p:cNvSpPr>
            <a:spLocks noChangeArrowheads="1"/>
          </p:cNvSpPr>
          <p:nvPr/>
        </p:nvSpPr>
        <p:spPr bwMode="auto">
          <a:xfrm rot="5400000">
            <a:off x="6667500" y="3848100"/>
            <a:ext cx="685800" cy="3048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11" name="Picture 13" descr="le-marais-0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614863"/>
            <a:ext cx="21336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3" descr="Слика:Palais de justice 1858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1447800"/>
            <a:ext cx="2987675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7"/>
          <p:cNvSpPr>
            <a:spLocks noChangeArrowheads="1" noChangeShapeType="1" noTextEdit="1"/>
          </p:cNvSpPr>
          <p:nvPr/>
        </p:nvSpPr>
        <p:spPr bwMode="auto">
          <a:xfrm>
            <a:off x="609600" y="533400"/>
            <a:ext cx="5486400" cy="381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7708"/>
              </a:avLst>
            </a:prstTxWarp>
          </a:bodyPr>
          <a:lstStyle/>
          <a:p>
            <a:pPr algn="ctr"/>
            <a:r>
              <a:rPr lang="sr-Cyrl-C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 Black"/>
              </a:rPr>
              <a:t>ГИЉОТИНА</a:t>
            </a:r>
            <a:endParaRPr lang="en-US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latin typeface="Arial Black"/>
            </a:endParaRPr>
          </a:p>
        </p:txBody>
      </p:sp>
      <p:pic>
        <p:nvPicPr>
          <p:cNvPr id="22531" name="Picture 7" descr="Guillotine_Bes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17954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 descr="H:\Kreativna skola\net files\Joseph Ignace Guillotin - Wikipédia_files\180px-Joseph-Ignace_Guillotin_cropped.jpg">
            <a:hlinkClick r:id="rId3" tooltip="Joseph Ignace Guilloti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219200"/>
            <a:ext cx="17145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5486400" y="3810000"/>
            <a:ext cx="3276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Cyrl-RS" sz="2800" b="1" dirty="0" smtClean="0">
                <a:solidFill>
                  <a:schemeClr val="bg1"/>
                </a:solidFill>
                <a:latin typeface="Baskerville Old Face" pitchFamily="18" charset="0"/>
              </a:rPr>
              <a:t>Жозеф Гиљотен,хирург,</a:t>
            </a:r>
            <a:endParaRPr lang="en-GB" sz="2800" b="1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ctr"/>
            <a:r>
              <a:rPr lang="sr-Cyrl-RS" sz="2800" b="1" smtClean="0">
                <a:solidFill>
                  <a:schemeClr val="bg1"/>
                </a:solidFill>
                <a:latin typeface="Baskerville Old Face" pitchFamily="18" charset="0"/>
              </a:rPr>
              <a:t>патентирао</a:t>
            </a:r>
            <a:endParaRPr lang="en-US" sz="28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22534" name="Rectangle 17"/>
          <p:cNvSpPr>
            <a:spLocks noChangeArrowheads="1"/>
          </p:cNvSpPr>
          <p:nvPr/>
        </p:nvSpPr>
        <p:spPr bwMode="auto">
          <a:xfrm>
            <a:off x="762000" y="52578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RS" sz="3200" b="1" dirty="0" smtClean="0">
                <a:solidFill>
                  <a:schemeClr val="bg1"/>
                </a:solidFill>
                <a:latin typeface="Baskerville Old Face" pitchFamily="18" charset="0"/>
              </a:rPr>
              <a:t>Справа за погубљење одрубљивањем главе</a:t>
            </a:r>
            <a:r>
              <a:rPr lang="sr-Cyrl-RS" sz="3200" dirty="0" smtClean="0">
                <a:solidFill>
                  <a:schemeClr val="bg1"/>
                </a:solidFill>
                <a:latin typeface="Baskerville Old Face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22535" name="Picture 2" descr="C:\Documents and Settings\Miki\Desktop\298px-Guillotine_model_179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828800"/>
            <a:ext cx="1627188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304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sz="3200" dirty="0">
                <a:solidFill>
                  <a:srgbClr val="FFCC00"/>
                </a:solidFill>
                <a:latin typeface="Arial" charset="0"/>
              </a:rPr>
              <a:t>La place de la République</a:t>
            </a:r>
            <a:endParaRPr lang="en-US" sz="3200" dirty="0">
              <a:solidFill>
                <a:srgbClr val="FFCC00"/>
              </a:solidFill>
              <a:latin typeface="Arial" charset="0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8488" y="3124200"/>
            <a:ext cx="2398712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57912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sz="2800" dirty="0">
                <a:solidFill>
                  <a:srgbClr val="FF5050"/>
                </a:solidFill>
                <a:latin typeface="Arial Black" pitchFamily="34" charset="0"/>
              </a:rPr>
              <a:t>Place de la Concorde</a:t>
            </a:r>
            <a:endParaRPr lang="en-US" sz="2800" dirty="0">
              <a:solidFill>
                <a:srgbClr val="FF5050"/>
              </a:solidFill>
              <a:latin typeface="Arial Black" pitchFamily="34" charset="0"/>
            </a:endParaRPr>
          </a:p>
        </p:txBody>
      </p:sp>
      <p:pic>
        <p:nvPicPr>
          <p:cNvPr id="24581" name="Picture 2" descr="C:\Documents and Settings\Miki\Desktop\Louis XVI Exec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7763" y="1219200"/>
            <a:ext cx="33940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AutoShape 9"/>
          <p:cNvSpPr>
            <a:spLocks noChangeArrowheads="1"/>
          </p:cNvSpPr>
          <p:nvPr/>
        </p:nvSpPr>
        <p:spPr bwMode="auto">
          <a:xfrm rot="2841367">
            <a:off x="4114006" y="4353719"/>
            <a:ext cx="1058863" cy="460375"/>
          </a:xfrm>
          <a:prstGeom prst="curvedUpArrow">
            <a:avLst>
              <a:gd name="adj1" fmla="val 46000"/>
              <a:gd name="adj2" fmla="val 92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4191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Погубљење на гиљотини</a:t>
            </a:r>
            <a:endParaRPr lang="sr-Latn-C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3000" y="609600"/>
            <a:ext cx="6629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solidFill>
                  <a:srgbClr val="FF9900"/>
                </a:solidFill>
                <a:latin typeface="Arial Black" pitchFamily="34" charset="0"/>
              </a:rPr>
              <a:t>Погубљење Луја </a:t>
            </a:r>
            <a:r>
              <a:rPr lang="sr-Latn-CS" sz="2800" dirty="0">
                <a:solidFill>
                  <a:srgbClr val="FF9900"/>
                </a:solidFill>
                <a:latin typeface="Arial Black" pitchFamily="34" charset="0"/>
              </a:rPr>
              <a:t>XVI</a:t>
            </a:r>
            <a:endParaRPr lang="sr-Cyrl-CS" sz="2800" dirty="0">
              <a:solidFill>
                <a:srgbClr val="FF9900"/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sr-Cyrl-CS" sz="2800" dirty="0">
                <a:solidFill>
                  <a:srgbClr val="FF9900"/>
                </a:solidFill>
                <a:latin typeface="Arial Black" pitchFamily="34" charset="0"/>
              </a:rPr>
              <a:t>(</a:t>
            </a:r>
            <a:r>
              <a:rPr lang="en-US" sz="2800" dirty="0">
                <a:solidFill>
                  <a:srgbClr val="FF9900"/>
                </a:solidFill>
                <a:latin typeface="Arial Black" pitchFamily="34" charset="0"/>
              </a:rPr>
              <a:t>21. </a:t>
            </a:r>
            <a:r>
              <a:rPr lang="en-US" sz="2800" dirty="0" err="1">
                <a:solidFill>
                  <a:srgbClr val="FF9900"/>
                </a:solidFill>
                <a:latin typeface="Arial Black" pitchFamily="34" charset="0"/>
              </a:rPr>
              <a:t>јануaр</a:t>
            </a:r>
            <a:r>
              <a:rPr lang="en-US" sz="2800" dirty="0">
                <a:solidFill>
                  <a:srgbClr val="FF9900"/>
                </a:solidFill>
                <a:latin typeface="Arial Black" pitchFamily="34" charset="0"/>
              </a:rPr>
              <a:t> 1793</a:t>
            </a:r>
            <a:r>
              <a:rPr lang="sr-Cyrl-CS" sz="2800" dirty="0">
                <a:solidFill>
                  <a:srgbClr val="FF9900"/>
                </a:solidFill>
                <a:latin typeface="Arial Black" pitchFamily="34" charset="0"/>
              </a:rPr>
              <a:t>.)</a:t>
            </a:r>
            <a:r>
              <a:rPr lang="sr-Latn-CS" sz="2800" dirty="0">
                <a:solidFill>
                  <a:srgbClr val="FF9900"/>
                </a:solidFill>
                <a:latin typeface="Arial Black" pitchFamily="34" charset="0"/>
              </a:rPr>
              <a:t> </a:t>
            </a:r>
            <a:endParaRPr lang="sr-Cyrl-CS" sz="2800" dirty="0">
              <a:solidFill>
                <a:srgbClr val="FF9900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sz="2800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2286000"/>
            <a:ext cx="403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</a:t>
            </a:r>
            <a:r>
              <a:rPr lang="sr-Cyrl-C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Умирем</a:t>
            </a: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r-Cyrl-C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невин,криво оптужен за</a:t>
            </a: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r-Cyrl-C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злочине које ми</a:t>
            </a: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sr-Cyrl-C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приписују.</a:t>
            </a: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 algn="just">
              <a:defRPr/>
            </a:pPr>
            <a:r>
              <a:rPr lang="sr-Cyrl-C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Опраштам онима који су скривили моју смрт и молим Бога да крв коју ћете пролити не падне на Француску.</a:t>
            </a:r>
            <a:r>
              <a:rPr lang="fr-F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 »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026" name="Picture 2" descr="C:\Users\User\Desktop\Pogubljenje Luja 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47244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6"/>
          <p:cNvSpPr>
            <a:spLocks noChangeArrowheads="1"/>
          </p:cNvSpPr>
          <p:nvPr/>
        </p:nvSpPr>
        <p:spPr bwMode="auto">
          <a:xfrm>
            <a:off x="4419600" y="3581400"/>
            <a:ext cx="48768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r-Latn-CS" sz="2000" dirty="0">
                <a:solidFill>
                  <a:srgbClr val="FF6600"/>
                </a:solidFill>
                <a:latin typeface="Arial Black" pitchFamily="34" charset="0"/>
              </a:rPr>
              <a:t>Погубљењ</a:t>
            </a:r>
            <a:r>
              <a:rPr lang="sr-Cyrl-CS" sz="2000" dirty="0">
                <a:solidFill>
                  <a:srgbClr val="FF6600"/>
                </a:solidFill>
                <a:latin typeface="Arial Black" pitchFamily="34" charset="0"/>
              </a:rPr>
              <a:t>е</a:t>
            </a:r>
            <a:r>
              <a:rPr lang="sr-Latn-CS" sz="2000" dirty="0">
                <a:solidFill>
                  <a:srgbClr val="FF6600"/>
                </a:solidFill>
                <a:latin typeface="Arial Black" pitchFamily="34" charset="0"/>
              </a:rPr>
              <a:t> </a:t>
            </a:r>
            <a:r>
              <a:rPr lang="sr-Cyrl-CS" sz="2000" dirty="0">
                <a:solidFill>
                  <a:srgbClr val="FF6600"/>
                </a:solidFill>
                <a:latin typeface="Arial Black" pitchFamily="34" charset="0"/>
              </a:rPr>
              <a:t>Марије Антоанете</a:t>
            </a:r>
          </a:p>
          <a:p>
            <a:pPr>
              <a:defRPr/>
            </a:pPr>
            <a:r>
              <a:rPr lang="sr-Cyrl-CS" sz="2000" dirty="0">
                <a:solidFill>
                  <a:srgbClr val="FF6600"/>
                </a:solidFill>
                <a:latin typeface="Arial Black" pitchFamily="34" charset="0"/>
              </a:rPr>
              <a:t>          (</a:t>
            </a:r>
            <a:r>
              <a:rPr lang="en-US" sz="2000" dirty="0">
                <a:solidFill>
                  <a:srgbClr val="FF6600"/>
                </a:solidFill>
                <a:latin typeface="Arial Black" pitchFamily="34" charset="0"/>
              </a:rPr>
              <a:t>16. </a:t>
            </a:r>
            <a:r>
              <a:rPr lang="en-US" sz="2000" dirty="0" err="1">
                <a:solidFill>
                  <a:srgbClr val="FF6600"/>
                </a:solidFill>
                <a:latin typeface="Arial Black" pitchFamily="34" charset="0"/>
              </a:rPr>
              <a:t>окто</a:t>
            </a:r>
            <a:r>
              <a:rPr lang="sr-Cyrl-CS" sz="2000" dirty="0">
                <a:solidFill>
                  <a:srgbClr val="FF6600"/>
                </a:solidFill>
                <a:latin typeface="Arial Black" pitchFamily="34" charset="0"/>
              </a:rPr>
              <a:t>бар 1793</a:t>
            </a:r>
            <a:r>
              <a:rPr lang="en-US" sz="2000" dirty="0">
                <a:solidFill>
                  <a:srgbClr val="FF6600"/>
                </a:solidFill>
                <a:latin typeface="Arial Black" pitchFamily="34" charset="0"/>
              </a:rPr>
              <a:t>.</a:t>
            </a:r>
            <a:r>
              <a:rPr lang="sr-Cyrl-CS" sz="2000" dirty="0">
                <a:solidFill>
                  <a:srgbClr val="FF6600"/>
                </a:solidFill>
                <a:latin typeface="Arial Black" pitchFamily="34" charset="0"/>
              </a:rPr>
              <a:t>)</a:t>
            </a:r>
            <a:r>
              <a:rPr lang="en-US" sz="2000" dirty="0">
                <a:solidFill>
                  <a:srgbClr val="FF6600"/>
                </a:solidFill>
                <a:latin typeface="Arial Black" pitchFamily="34" charset="0"/>
              </a:rPr>
              <a:t> </a:t>
            </a:r>
            <a:endParaRPr lang="sr-Cyrl-CS" sz="2000" dirty="0">
              <a:solidFill>
                <a:srgbClr val="FF66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US" sz="20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26627" name="Picture 7" descr="250px-QueenMarie-AntoinetteRevolutionaryTribu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47800"/>
            <a:ext cx="286067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8"/>
          <p:cNvSpPr>
            <a:spLocks noChangeArrowheads="1"/>
          </p:cNvSpPr>
          <p:nvPr/>
        </p:nvSpPr>
        <p:spPr bwMode="auto">
          <a:xfrm>
            <a:off x="5029200" y="4572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Cyrl-CS" sz="2000">
                <a:solidFill>
                  <a:srgbClr val="FFFF00"/>
                </a:solidFill>
                <a:latin typeface="Arial" charset="0"/>
              </a:rPr>
              <a:t>Марија Антоанета пред револуционарним судом</a:t>
            </a:r>
            <a:endParaRPr lang="en-US" sz="200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26629" name="Picture 10" descr="Слика:Marie Antoinette under arrest by Oscar Rex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362200"/>
            <a:ext cx="22923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WordArt 12"/>
          <p:cNvSpPr>
            <a:spLocks noChangeArrowheads="1" noChangeShapeType="1" noTextEdit="1"/>
          </p:cNvSpPr>
          <p:nvPr/>
        </p:nvSpPr>
        <p:spPr bwMode="auto">
          <a:xfrm>
            <a:off x="914400" y="685800"/>
            <a:ext cx="3505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Ухапшена краљица</a:t>
            </a:r>
            <a:endParaRPr lang="en-US" sz="1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26631" name="Picture 4" descr="H:\Kreativna skola\net files\Marie-Antoinette de Habsbourg-Lorraine - Wikipédia_files\250px-Marie_Antoinette_Execution.jpg">
            <a:hlinkClick r:id="rId5" tooltip="Marie-Antoinette devant la guillotine.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495800"/>
            <a:ext cx="2895600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54578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Arial Black"/>
              </a:rPr>
              <a:t>ФРАНЦУСКО ДРУШТВО</a:t>
            </a:r>
            <a:endParaRPr lang="en-US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FFFF"/>
                  </a:gs>
                  <a:gs pos="100000">
                    <a:srgbClr val="FFFFFF"/>
                  </a:gs>
                </a:gsLst>
                <a:lin ang="5400000" scaled="1"/>
              </a:gradFill>
              <a:latin typeface="Arial Black"/>
            </a:endParaRP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2438400" y="1219200"/>
            <a:ext cx="3886200" cy="1143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400" dirty="0">
                <a:solidFill>
                  <a:schemeClr val="bg1"/>
                </a:solidFill>
                <a:latin typeface="Arial" charset="0"/>
              </a:rPr>
              <a:t>ДРЖАВНИ</a:t>
            </a:r>
            <a:r>
              <a:rPr lang="sr-Cyrl-CS" sz="2400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СТАЛЕЖИ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3076" name="AutoShape 10"/>
          <p:cNvSpPr>
            <a:spLocks noChangeArrowheads="1"/>
          </p:cNvSpPr>
          <p:nvPr/>
        </p:nvSpPr>
        <p:spPr bwMode="auto">
          <a:xfrm>
            <a:off x="685800" y="2819400"/>
            <a:ext cx="2743200" cy="9144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CS" sz="20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АРИСТОКРАТИЈА</a:t>
            </a:r>
            <a:endParaRPr lang="en-US" sz="200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7" name="AutoShape 11"/>
          <p:cNvSpPr>
            <a:spLocks noChangeArrowheads="1"/>
          </p:cNvSpPr>
          <p:nvPr/>
        </p:nvSpPr>
        <p:spPr bwMode="auto">
          <a:xfrm>
            <a:off x="5638800" y="2895600"/>
            <a:ext cx="2743200" cy="990600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CS" sz="2000">
                <a:solidFill>
                  <a:schemeClr val="bg1"/>
                </a:solidFill>
                <a:latin typeface="Arial" charset="0"/>
              </a:rPr>
              <a:t>НАРОД</a:t>
            </a:r>
            <a:endParaRPr lang="en-US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152400" y="4495800"/>
            <a:ext cx="2743200" cy="1219200"/>
          </a:xfrm>
          <a:prstGeom prst="roundRect">
            <a:avLst>
              <a:gd name="adj" fmla="val 16667"/>
            </a:avLst>
          </a:prstGeom>
          <a:solidFill>
            <a:srgbClr val="666633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ПЛЕМСТВО</a:t>
            </a:r>
          </a:p>
          <a:p>
            <a:pPr algn="ctr">
              <a:defRPr/>
            </a:pPr>
            <a:endParaRPr lang="sr-Cyrl-C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sr-Cyrl-C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ВИШЕ       НИЖЕ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2971800" y="4495800"/>
            <a:ext cx="2667000" cy="1219200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sr-Cyrl-CS" sz="2000" dirty="0">
                <a:solidFill>
                  <a:schemeClr val="bg1"/>
                </a:solidFill>
                <a:latin typeface="Arial" charset="0"/>
              </a:rPr>
              <a:t>СВЕШТЕНСТВО</a:t>
            </a:r>
          </a:p>
          <a:p>
            <a:pPr algn="ctr">
              <a:defRPr/>
            </a:pPr>
            <a:endParaRPr lang="sr-Cyrl-CS" sz="20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r>
              <a:rPr lang="sr-Cyrl-C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ВИШЕ          </a:t>
            </a:r>
            <a:r>
              <a:rPr lang="sr-Cyrl-CS" sz="2000" dirty="0">
                <a:solidFill>
                  <a:schemeClr val="bg1"/>
                </a:solidFill>
                <a:latin typeface="Arial" charset="0"/>
              </a:rPr>
              <a:t>НИЖЕ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80" name="AutoShape 14"/>
          <p:cNvSpPr>
            <a:spLocks noChangeArrowheads="1"/>
          </p:cNvSpPr>
          <p:nvPr/>
        </p:nvSpPr>
        <p:spPr bwMode="auto">
          <a:xfrm>
            <a:off x="5715000" y="4419600"/>
            <a:ext cx="3200400" cy="1295400"/>
          </a:xfrm>
          <a:prstGeom prst="roundRect">
            <a:avLst>
              <a:gd name="adj" fmla="val 16667"/>
            </a:avLst>
          </a:prstGeom>
          <a:solidFill>
            <a:srgbClr val="CC33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CS" sz="2000">
                <a:solidFill>
                  <a:schemeClr val="bg1"/>
                </a:solidFill>
                <a:latin typeface="Arial" charset="0"/>
              </a:rPr>
              <a:t>ТРЕЋИ СТАЛЕЖ</a:t>
            </a:r>
          </a:p>
          <a:p>
            <a:pPr algn="ctr"/>
            <a:r>
              <a:rPr lang="sr-Cyrl-CS">
                <a:solidFill>
                  <a:srgbClr val="FFFF00"/>
                </a:solidFill>
                <a:latin typeface="Arial" charset="0"/>
              </a:rPr>
              <a:t>Професори, банкари,трговци,</a:t>
            </a:r>
          </a:p>
          <a:p>
            <a:pPr algn="ctr"/>
            <a:r>
              <a:rPr lang="sr-Cyrl-CS">
                <a:solidFill>
                  <a:srgbClr val="FFFF00"/>
                </a:solidFill>
                <a:latin typeface="Arial" charset="0"/>
              </a:rPr>
              <a:t> занатлије,сељаци, </a:t>
            </a:r>
          </a:p>
          <a:p>
            <a:pPr algn="ctr"/>
            <a:r>
              <a:rPr lang="sr-Cyrl-CS">
                <a:solidFill>
                  <a:srgbClr val="FFFF00"/>
                </a:solidFill>
                <a:latin typeface="Arial" charset="0"/>
              </a:rPr>
              <a:t>градско становништво</a:t>
            </a:r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81" name="Line 23"/>
          <p:cNvSpPr>
            <a:spLocks noChangeShapeType="1"/>
          </p:cNvSpPr>
          <p:nvPr/>
        </p:nvSpPr>
        <p:spPr bwMode="auto">
          <a:xfrm>
            <a:off x="4343400" y="2362200"/>
            <a:ext cx="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4"/>
          <p:cNvSpPr>
            <a:spLocks noChangeShapeType="1"/>
          </p:cNvSpPr>
          <p:nvPr/>
        </p:nvSpPr>
        <p:spPr bwMode="auto">
          <a:xfrm>
            <a:off x="1981200" y="2590800"/>
            <a:ext cx="4876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5"/>
          <p:cNvSpPr>
            <a:spLocks noChangeShapeType="1"/>
          </p:cNvSpPr>
          <p:nvPr/>
        </p:nvSpPr>
        <p:spPr bwMode="auto">
          <a:xfrm>
            <a:off x="1981200" y="2590800"/>
            <a:ext cx="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26"/>
          <p:cNvSpPr>
            <a:spLocks noChangeShapeType="1"/>
          </p:cNvSpPr>
          <p:nvPr/>
        </p:nvSpPr>
        <p:spPr bwMode="auto">
          <a:xfrm>
            <a:off x="6858000" y="2590800"/>
            <a:ext cx="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7"/>
          <p:cNvSpPr>
            <a:spLocks noChangeShapeType="1"/>
          </p:cNvSpPr>
          <p:nvPr/>
        </p:nvSpPr>
        <p:spPr bwMode="auto">
          <a:xfrm>
            <a:off x="1981200" y="3733800"/>
            <a:ext cx="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8"/>
          <p:cNvSpPr>
            <a:spLocks noChangeShapeType="1"/>
          </p:cNvSpPr>
          <p:nvPr/>
        </p:nvSpPr>
        <p:spPr bwMode="auto">
          <a:xfrm>
            <a:off x="1219200" y="3962400"/>
            <a:ext cx="2743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9"/>
          <p:cNvSpPr>
            <a:spLocks noChangeShapeType="1"/>
          </p:cNvSpPr>
          <p:nvPr/>
        </p:nvSpPr>
        <p:spPr bwMode="auto">
          <a:xfrm>
            <a:off x="1219200" y="3962400"/>
            <a:ext cx="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30"/>
          <p:cNvSpPr>
            <a:spLocks noChangeShapeType="1"/>
          </p:cNvSpPr>
          <p:nvPr/>
        </p:nvSpPr>
        <p:spPr bwMode="auto">
          <a:xfrm>
            <a:off x="3962400" y="3962400"/>
            <a:ext cx="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31"/>
          <p:cNvSpPr>
            <a:spLocks noChangeShapeType="1"/>
          </p:cNvSpPr>
          <p:nvPr/>
        </p:nvSpPr>
        <p:spPr bwMode="auto">
          <a:xfrm>
            <a:off x="6858000" y="3886200"/>
            <a:ext cx="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sr-Cyrl-CS" sz="2400" dirty="0" smtClean="0">
                <a:solidFill>
                  <a:srgbClr val="FFFF00"/>
                </a:solidFill>
                <a:latin typeface="Arial Black" pitchFamily="34" charset="0"/>
              </a:rPr>
              <a:t>Гроб Луја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XVI </a:t>
            </a:r>
            <a:r>
              <a:rPr lang="sr-Cyrl-CS" sz="2400" dirty="0" smtClean="0">
                <a:solidFill>
                  <a:srgbClr val="FFFF00"/>
                </a:solidFill>
                <a:latin typeface="Arial Black" pitchFamily="34" charset="0"/>
              </a:rPr>
              <a:t>и Марије Антоанете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7651" name="Picture 6" descr="320px-Louis_XVI_et_Marie-Antoinet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480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524000" y="5486400"/>
            <a:ext cx="662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i="1">
                <a:solidFill>
                  <a:srgbClr val="FFFFCC"/>
                </a:solidFill>
                <a:latin typeface="Arial Black" pitchFamily="34" charset="0"/>
              </a:rPr>
              <a:t>Tombe de Louis XVI et de Marie-Antoinette, basilique Saint-Denis. </a:t>
            </a:r>
            <a:endParaRPr lang="en-US" sz="2400" i="1">
              <a:solidFill>
                <a:srgbClr val="FFFF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685800"/>
          </a:xfrm>
          <a:effectLst>
            <a:outerShdw dist="45791" dir="3378596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"T</a:t>
            </a:r>
            <a:r>
              <a:rPr lang="sr-Cyrl-CS" sz="3600" dirty="0" smtClean="0">
                <a:solidFill>
                  <a:srgbClr val="FF0000"/>
                </a:solidFill>
                <a:latin typeface="Arial Black" pitchFamily="34" charset="0"/>
              </a:rPr>
              <a:t>ермидорска</a:t>
            </a:r>
            <a:r>
              <a:rPr lang="sr-Cyrl-C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реакција-преврат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" </a:t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29699" name="Picture 2" descr="C:\Documents and Settings\Miki\Desktop\Shot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062038"/>
            <a:ext cx="2600325" cy="2894012"/>
          </a:xfrm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200400" y="1752600"/>
            <a:ext cx="57292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sr-Cyrl-CS" sz="20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sr-Cyrl-CS" sz="2000" i="1" dirty="0">
                <a:solidFill>
                  <a:schemeClr val="bg1"/>
                </a:solidFill>
                <a:latin typeface="Arial Black" pitchFamily="34" charset="0"/>
              </a:rPr>
              <a:t>Јакобинци</a:t>
            </a:r>
            <a:r>
              <a:rPr lang="sr-Cyrl-CS" sz="2000" b="1" i="1" dirty="0">
                <a:solidFill>
                  <a:schemeClr val="bg1"/>
                </a:solidFill>
                <a:latin typeface="Arial Black" pitchFamily="34" charset="0"/>
              </a:rPr>
              <a:t> су збачени са власти</a:t>
            </a:r>
          </a:p>
          <a:p>
            <a:pPr>
              <a:buFontTx/>
              <a:buChar char="•"/>
              <a:defRPr/>
            </a:pPr>
            <a:endParaRPr lang="sr-Cyrl-CS" sz="2000" b="1" i="1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Tx/>
              <a:buChar char="•"/>
              <a:defRPr/>
            </a:pPr>
            <a:r>
              <a:rPr lang="sr-Cyrl-CS" sz="2000" b="1" i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sr-Cyrl-CS" sz="2000" i="1" dirty="0">
                <a:solidFill>
                  <a:schemeClr val="bg1"/>
                </a:solidFill>
                <a:latin typeface="Arial Black" pitchFamily="34" charset="0"/>
              </a:rPr>
              <a:t>Робеспјер</a:t>
            </a:r>
            <a:r>
              <a:rPr lang="sr-Cyrl-CS" sz="2000" b="1" i="1" dirty="0">
                <a:solidFill>
                  <a:schemeClr val="bg1"/>
                </a:solidFill>
                <a:latin typeface="Arial Black" pitchFamily="34" charset="0"/>
              </a:rPr>
              <a:t> је ухапшен( 27. јул </a:t>
            </a:r>
            <a:r>
              <a:rPr lang="sr-Cyrl-CS" sz="2000" b="1" i="1" dirty="0" smtClean="0">
                <a:solidFill>
                  <a:schemeClr val="bg1"/>
                </a:solidFill>
                <a:latin typeface="Arial Black" pitchFamily="34" charset="0"/>
              </a:rPr>
              <a:t>179</a:t>
            </a:r>
            <a:r>
              <a:rPr lang="sr-Latn-CS" sz="2000" b="1" i="1" dirty="0" smtClean="0">
                <a:solidFill>
                  <a:schemeClr val="bg1"/>
                </a:solidFill>
                <a:latin typeface="Arial Black" pitchFamily="34" charset="0"/>
              </a:rPr>
              <a:t>4.</a:t>
            </a:r>
            <a:r>
              <a:rPr lang="sr-Cyrl-CS" sz="2000" b="1" i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sr-Cyrl-CS" sz="2000" b="1" i="1" dirty="0">
                <a:solidFill>
                  <a:schemeClr val="bg1"/>
                </a:solidFill>
                <a:latin typeface="Arial Black" pitchFamily="34" charset="0"/>
              </a:rPr>
              <a:t>)</a:t>
            </a:r>
          </a:p>
          <a:p>
            <a:pPr>
              <a:defRPr/>
            </a:pPr>
            <a:r>
              <a:rPr lang="sr-Cyrl-CS" sz="2000" b="1" i="1" dirty="0">
                <a:solidFill>
                  <a:schemeClr val="bg1"/>
                </a:solidFill>
                <a:latin typeface="Arial Black" pitchFamily="34" charset="0"/>
              </a:rPr>
              <a:t>   и </a:t>
            </a:r>
            <a:r>
              <a:rPr lang="sr-Cyrl-CS" sz="2000" b="1" i="1" dirty="0" smtClean="0">
                <a:solidFill>
                  <a:schemeClr val="bg1"/>
                </a:solidFill>
                <a:latin typeface="Arial Black" pitchFamily="34" charset="0"/>
              </a:rPr>
              <a:t>погубљен на гиљотини </a:t>
            </a:r>
            <a:endParaRPr lang="en-US" sz="2000" b="1" i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2590800" y="4114800"/>
            <a:ext cx="3940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3200" dirty="0">
                <a:solidFill>
                  <a:srgbClr val="FF0000"/>
                </a:solidFill>
                <a:latin typeface="Arial Black" pitchFamily="34" charset="0"/>
              </a:rPr>
              <a:t>ДИРЕКТОРИЈУМ</a:t>
            </a:r>
            <a:endParaRPr lang="en-US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57200" y="4800600"/>
            <a:ext cx="86868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rgbClr val="4D4D4D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sr-Cyrl-CS" sz="3200" dirty="0">
                <a:solidFill>
                  <a:srgbClr val="FF9900"/>
                </a:solidFill>
                <a:latin typeface="Arial Black" pitchFamily="34" charset="0"/>
              </a:rPr>
              <a:t>УСТАВ ( 1795</a:t>
            </a:r>
            <a:r>
              <a:rPr lang="en-US" sz="3200" dirty="0">
                <a:solidFill>
                  <a:srgbClr val="FF9900"/>
                </a:solidFill>
                <a:latin typeface="Arial Black" pitchFamily="34" charset="0"/>
              </a:rPr>
              <a:t>.</a:t>
            </a:r>
            <a:r>
              <a:rPr lang="sr-Cyrl-CS" sz="3200" dirty="0">
                <a:solidFill>
                  <a:srgbClr val="FF9900"/>
                </a:solidFill>
                <a:latin typeface="Arial Black" pitchFamily="34" charset="0"/>
              </a:rPr>
              <a:t> )</a:t>
            </a:r>
          </a:p>
          <a:p>
            <a:pPr>
              <a:defRPr/>
            </a:pPr>
            <a:r>
              <a:rPr lang="sr-Cyrl-C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      </a:t>
            </a:r>
            <a:r>
              <a:rPr lang="sr-Cyrl-CS" sz="2400" b="1" dirty="0">
                <a:solidFill>
                  <a:schemeClr val="bg1"/>
                </a:solidFill>
                <a:latin typeface="Arial Black" pitchFamily="34" charset="0"/>
              </a:rPr>
              <a:t>- </a:t>
            </a:r>
            <a:r>
              <a:rPr lang="sr-Cyrl-CS" sz="2400" dirty="0">
                <a:solidFill>
                  <a:schemeClr val="bg1"/>
                </a:solidFill>
                <a:latin typeface="Arial Black" pitchFamily="34" charset="0"/>
              </a:rPr>
              <a:t>законодавна</a:t>
            </a:r>
            <a:r>
              <a:rPr lang="sr-Cyrl-CS" sz="2400" b="1" dirty="0">
                <a:solidFill>
                  <a:schemeClr val="bg1"/>
                </a:solidFill>
                <a:latin typeface="Arial Black" pitchFamily="34" charset="0"/>
              </a:rPr>
              <a:t> власт ( народна скупштина )</a:t>
            </a:r>
          </a:p>
          <a:p>
            <a:pPr>
              <a:defRPr/>
            </a:pPr>
            <a:r>
              <a:rPr lang="sr-Cyrl-CS" sz="2400" b="1" dirty="0">
                <a:solidFill>
                  <a:schemeClr val="bg1"/>
                </a:solidFill>
                <a:latin typeface="Arial Black" pitchFamily="34" charset="0"/>
              </a:rPr>
              <a:t>       - </a:t>
            </a:r>
            <a:r>
              <a:rPr lang="sr-Cyrl-CS" sz="2400" dirty="0">
                <a:solidFill>
                  <a:schemeClr val="bg1"/>
                </a:solidFill>
                <a:latin typeface="Arial Black" pitchFamily="34" charset="0"/>
              </a:rPr>
              <a:t>извршна</a:t>
            </a:r>
            <a:r>
              <a:rPr lang="sr-Cyrl-CS" sz="24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sr-Cyrl-CS" sz="2400" b="1" dirty="0">
                <a:solidFill>
                  <a:srgbClr val="FFFF00"/>
                </a:solidFill>
                <a:latin typeface="Arial Black" pitchFamily="34" charset="0"/>
              </a:rPr>
              <a:t>власт ( пет директора </a:t>
            </a:r>
            <a:r>
              <a:rPr lang="sr-Cyrl-CS" sz="2400" b="1" dirty="0" smtClean="0">
                <a:solidFill>
                  <a:srgbClr val="FFFF00"/>
                </a:solidFill>
                <a:latin typeface="Arial Black" pitchFamily="34" charset="0"/>
              </a:rPr>
              <a:t>)</a:t>
            </a:r>
          </a:p>
          <a:p>
            <a:pPr>
              <a:defRPr/>
            </a:pPr>
            <a:r>
              <a:rPr lang="sr-Cyrl-CS" sz="2400" b="1" dirty="0" smtClean="0">
                <a:solidFill>
                  <a:schemeClr val="bg1"/>
                </a:solidFill>
                <a:latin typeface="Arial Black" pitchFamily="34" charset="0"/>
              </a:rPr>
              <a:t>       - укинуто опште право гласа</a:t>
            </a:r>
          </a:p>
          <a:p>
            <a:pPr>
              <a:defRPr/>
            </a:pPr>
            <a:endParaRPr lang="sr-Cyrl-CS" sz="24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defRPr/>
            </a:pPr>
            <a:endParaRPr lang="sr-Cyrl-CS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Miki  Antonijevic\Desktop\364px-Jacques-Louis_David_017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5363" y="3200400"/>
            <a:ext cx="1357312" cy="2743200"/>
          </a:xfrm>
        </p:spPr>
      </p:pic>
      <p:pic>
        <p:nvPicPr>
          <p:cNvPr id="30723" name="Picture 2" descr="C:\Documents and Settings\Miki  Antonijevic\Desktop\566px-Bouchot_-_Le_general_Bonaparte_au_Conseil_des_Cinq-Cen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124200"/>
            <a:ext cx="2733675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95400" y="0"/>
            <a:ext cx="6172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6796" dir="3806097" algn="ctr" rotWithShape="0">
              <a:srgbClr val="C0C0C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endParaRPr lang="sr-Cyrl-C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r>
              <a:rPr lang="sr-Cyrl-C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</a:t>
            </a:r>
            <a:r>
              <a:rPr lang="sr-Cyrl-CS" sz="4000" dirty="0" smtClean="0">
                <a:solidFill>
                  <a:srgbClr val="CC3300"/>
                </a:solidFill>
                <a:latin typeface="Arial Black" pitchFamily="34" charset="0"/>
              </a:rPr>
              <a:t>КОНЗУЛАТ</a:t>
            </a:r>
          </a:p>
          <a:p>
            <a:pPr>
              <a:buFont typeface="Wingdings" pitchFamily="2" charset="2"/>
              <a:buNone/>
              <a:defRPr/>
            </a:pPr>
            <a:r>
              <a:rPr lang="sr-Latn-CS" sz="4000" dirty="0" smtClean="0">
                <a:solidFill>
                  <a:srgbClr val="CC3300"/>
                </a:solidFill>
                <a:latin typeface="Arial Black" pitchFamily="34" charset="0"/>
              </a:rPr>
              <a:t> (</a:t>
            </a:r>
            <a:r>
              <a:rPr lang="sr-Cyrl-RS" sz="4000" dirty="0" smtClean="0">
                <a:solidFill>
                  <a:srgbClr val="CC3300"/>
                </a:solidFill>
                <a:latin typeface="Arial Black" pitchFamily="34" charset="0"/>
              </a:rPr>
              <a:t> власт 3 конзула )</a:t>
            </a:r>
            <a:endParaRPr lang="sr-Cyrl-CS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r-Cyrl-C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   </a:t>
            </a:r>
            <a:r>
              <a:rPr lang="sr-Cyrl-CS" sz="3200" dirty="0">
                <a:solidFill>
                  <a:srgbClr val="FF9900"/>
                </a:solidFill>
                <a:latin typeface="Arial Black" pitchFamily="34" charset="0"/>
              </a:rPr>
              <a:t>УСТАВ</a:t>
            </a:r>
            <a:r>
              <a:rPr lang="sr-Cyrl-C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( 1799</a:t>
            </a:r>
            <a:r>
              <a:rPr lang="en-U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</a:t>
            </a:r>
            <a:r>
              <a:rPr lang="sr-Cyrl-CS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)</a:t>
            </a:r>
          </a:p>
          <a:p>
            <a:pPr>
              <a:buFont typeface="Wingdings" pitchFamily="2" charset="2"/>
              <a:buChar char="Ø"/>
              <a:defRPr/>
            </a:pPr>
            <a:endParaRPr lang="sr-Cyrl-CS" sz="3200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sr-Cyrl-C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  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685800" y="24384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sr-Cyrl-CS" sz="2800" dirty="0">
                <a:solidFill>
                  <a:schemeClr val="bg1"/>
                </a:solidFill>
                <a:latin typeface="Arial Black" pitchFamily="34" charset="0"/>
              </a:rPr>
              <a:t>ДРЖАВНИ</a:t>
            </a: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sr-Cyrl-CS" sz="2800" dirty="0">
                <a:solidFill>
                  <a:schemeClr val="bg1"/>
                </a:solidFill>
                <a:latin typeface="Arial Black" pitchFamily="34" charset="0"/>
              </a:rPr>
              <a:t>УДАР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343400" y="25146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sr-Cyrl-C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sr-Cyrl-CS" sz="2800" dirty="0">
                <a:solidFill>
                  <a:schemeClr val="bg1"/>
                </a:solidFill>
                <a:latin typeface="Arial Black" pitchFamily="34" charset="0"/>
              </a:rPr>
              <a:t>НАПОЛЕОН</a:t>
            </a:r>
            <a:r>
              <a:rPr lang="sr-Cyrl-C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                      </a:t>
            </a:r>
            <a:r>
              <a:rPr lang="sr-Cyrl-C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 </a:t>
            </a:r>
            <a:r>
              <a:rPr lang="sr-Cyrl-CS" sz="2000" dirty="0">
                <a:solidFill>
                  <a:schemeClr val="bg1"/>
                </a:solidFill>
                <a:latin typeface="Arial Black" pitchFamily="34" charset="0"/>
              </a:rPr>
              <a:t>први</a:t>
            </a:r>
            <a:r>
              <a:rPr lang="sr-Cyrl-C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конзул )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0800" y="3733800"/>
            <a:ext cx="2743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крај револуције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6248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</a:rPr>
              <a:t>Наполеон</a:t>
            </a:r>
            <a:endParaRPr lang="sr-Latn-C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r-Cyrl-CS" i="1" smtClean="0">
                <a:solidFill>
                  <a:srgbClr val="FF9933"/>
                </a:solidFill>
              </a:rPr>
              <a:t>Времеплов</a:t>
            </a:r>
            <a:endParaRPr lang="en-US" i="1" smtClean="0">
              <a:solidFill>
                <a:srgbClr val="FF9933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9144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dirty="0" smtClean="0">
                <a:solidFill>
                  <a:srgbClr val="FFFF00"/>
                </a:solidFill>
              </a:rPr>
              <a:t>1789</a:t>
            </a:r>
            <a:r>
              <a:rPr lang="en-US" sz="2800" b="1" i="1" dirty="0" smtClean="0">
                <a:solidFill>
                  <a:srgbClr val="FFCC00"/>
                </a:solidFill>
              </a:rPr>
              <a:t>.</a:t>
            </a:r>
            <a:r>
              <a:rPr lang="en-US" sz="2800" i="1" dirty="0" smtClean="0"/>
              <a:t> </a:t>
            </a:r>
            <a:r>
              <a:rPr lang="sr-Cyrl-CS" sz="2800" i="1" dirty="0" smtClean="0">
                <a:solidFill>
                  <a:schemeClr val="bg1"/>
                </a:solidFill>
              </a:rPr>
              <a:t>–Скупштина државних сталежа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800" i="1" dirty="0" smtClean="0">
                <a:solidFill>
                  <a:schemeClr val="bg1"/>
                </a:solidFill>
              </a:rPr>
              <a:t>                Пад Бастиље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800" i="1" dirty="0" smtClean="0">
                <a:solidFill>
                  <a:schemeClr val="bg1"/>
                </a:solidFill>
              </a:rPr>
              <a:t>                Укидање феудализма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800" i="1" dirty="0" smtClean="0">
                <a:solidFill>
                  <a:schemeClr val="bg1"/>
                </a:solidFill>
              </a:rPr>
              <a:t>                Декларација права човека и грађанина</a:t>
            </a:r>
          </a:p>
          <a:p>
            <a:pPr>
              <a:lnSpc>
                <a:spcPct val="90000"/>
              </a:lnSpc>
            </a:pPr>
            <a:r>
              <a:rPr lang="sr-Cyrl-CS" sz="2800" b="1" i="1" dirty="0" smtClean="0">
                <a:solidFill>
                  <a:srgbClr val="FFFF00"/>
                </a:solidFill>
              </a:rPr>
              <a:t>1791</a:t>
            </a:r>
            <a:r>
              <a:rPr lang="sr-Cyrl-CS" sz="2800" b="1" i="1" dirty="0" smtClean="0">
                <a:solidFill>
                  <a:srgbClr val="FFCC00"/>
                </a:solidFill>
              </a:rPr>
              <a:t>.</a:t>
            </a:r>
            <a:r>
              <a:rPr lang="sr-Cyrl-CS" sz="2800" i="1" dirty="0" smtClean="0">
                <a:solidFill>
                  <a:schemeClr val="bg1"/>
                </a:solidFill>
              </a:rPr>
              <a:t> – Устав ( Уставна монархија )</a:t>
            </a:r>
          </a:p>
          <a:p>
            <a:pPr>
              <a:lnSpc>
                <a:spcPct val="90000"/>
              </a:lnSpc>
            </a:pPr>
            <a:r>
              <a:rPr lang="sr-Cyrl-CS" sz="2800" b="1" i="1" dirty="0" smtClean="0">
                <a:solidFill>
                  <a:srgbClr val="FFFF00"/>
                </a:solidFill>
              </a:rPr>
              <a:t>1792</a:t>
            </a:r>
            <a:r>
              <a:rPr lang="sr-Cyrl-CS" sz="2800" b="1" i="1" dirty="0" smtClean="0">
                <a:solidFill>
                  <a:srgbClr val="FFCC00"/>
                </a:solidFill>
              </a:rPr>
              <a:t>.</a:t>
            </a:r>
            <a:r>
              <a:rPr lang="sr-Cyrl-CS" sz="2800" i="1" dirty="0" smtClean="0">
                <a:solidFill>
                  <a:schemeClr val="bg1"/>
                </a:solidFill>
              </a:rPr>
              <a:t> – Проглашење републике</a:t>
            </a:r>
          </a:p>
          <a:p>
            <a:pPr>
              <a:lnSpc>
                <a:spcPct val="90000"/>
              </a:lnSpc>
            </a:pPr>
            <a:r>
              <a:rPr lang="sr-Cyrl-CS" sz="2800" b="1" i="1" dirty="0" smtClean="0">
                <a:solidFill>
                  <a:srgbClr val="FFFF00"/>
                </a:solidFill>
              </a:rPr>
              <a:t>1793</a:t>
            </a:r>
            <a:r>
              <a:rPr lang="sr-Cyrl-CS" sz="2800" b="1" i="1" dirty="0" smtClean="0">
                <a:solidFill>
                  <a:srgbClr val="FFCC00"/>
                </a:solidFill>
              </a:rPr>
              <a:t>.</a:t>
            </a:r>
            <a:r>
              <a:rPr lang="sr-Cyrl-CS" sz="2800" i="1" dirty="0" smtClean="0">
                <a:solidFill>
                  <a:schemeClr val="bg1"/>
                </a:solidFill>
              </a:rPr>
              <a:t> – Погубљење краљице и краља Луја </a:t>
            </a:r>
            <a:r>
              <a:rPr lang="sr-Latn-CS" sz="2800" i="1" dirty="0" smtClean="0">
                <a:solidFill>
                  <a:schemeClr val="bg1"/>
                </a:solidFill>
              </a:rPr>
              <a:t>XVI</a:t>
            </a:r>
            <a:r>
              <a:rPr lang="sr-Cyrl-CS" sz="2800" i="1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sr-Cyrl-CS" sz="2800" i="1" dirty="0" smtClean="0">
                <a:solidFill>
                  <a:srgbClr val="FFFF00"/>
                </a:solidFill>
              </a:rPr>
              <a:t>1793 - 1794</a:t>
            </a:r>
            <a:r>
              <a:rPr lang="sr-Cyrl-CS" sz="2800" i="1" dirty="0" smtClean="0">
                <a:solidFill>
                  <a:srgbClr val="FFCC00"/>
                </a:solidFill>
              </a:rPr>
              <a:t>.</a:t>
            </a:r>
            <a:r>
              <a:rPr lang="sr-Cyrl-CS" sz="2800" i="1" dirty="0" smtClean="0">
                <a:solidFill>
                  <a:schemeClr val="bg1"/>
                </a:solidFill>
              </a:rPr>
              <a:t> – Јакобинска диктатура</a:t>
            </a:r>
          </a:p>
          <a:p>
            <a:pPr>
              <a:lnSpc>
                <a:spcPct val="90000"/>
              </a:lnSpc>
            </a:pPr>
            <a:r>
              <a:rPr lang="sr-Cyrl-CS" sz="2800" b="1" i="1" dirty="0" smtClean="0">
                <a:solidFill>
                  <a:srgbClr val="FFFF00"/>
                </a:solidFill>
              </a:rPr>
              <a:t>1795</a:t>
            </a:r>
            <a:r>
              <a:rPr lang="sr-Cyrl-CS" sz="2800" b="1" i="1" dirty="0" smtClean="0">
                <a:solidFill>
                  <a:srgbClr val="FFCC00"/>
                </a:solidFill>
              </a:rPr>
              <a:t>.</a:t>
            </a:r>
            <a:r>
              <a:rPr lang="sr-Cyrl-CS" sz="2800" i="1" dirty="0" smtClean="0">
                <a:solidFill>
                  <a:schemeClr val="bg1"/>
                </a:solidFill>
              </a:rPr>
              <a:t> – Директоријум</a:t>
            </a:r>
          </a:p>
          <a:p>
            <a:pPr>
              <a:lnSpc>
                <a:spcPct val="90000"/>
              </a:lnSpc>
            </a:pPr>
            <a:r>
              <a:rPr lang="sr-Cyrl-CS" sz="2800" b="1" i="1" dirty="0" smtClean="0">
                <a:solidFill>
                  <a:srgbClr val="FFFF00"/>
                </a:solidFill>
              </a:rPr>
              <a:t>1799</a:t>
            </a:r>
            <a:r>
              <a:rPr lang="sr-Cyrl-CS" sz="2800" b="1" i="1" dirty="0" smtClean="0">
                <a:solidFill>
                  <a:srgbClr val="FFCC00"/>
                </a:solidFill>
              </a:rPr>
              <a:t>.</a:t>
            </a:r>
            <a:r>
              <a:rPr lang="sr-Cyrl-CS" sz="2800" i="1" dirty="0" smtClean="0">
                <a:solidFill>
                  <a:schemeClr val="bg1"/>
                </a:solidFill>
              </a:rPr>
              <a:t> – Конзулство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800" i="1" dirty="0" smtClean="0">
                <a:solidFill>
                  <a:schemeClr val="bg1"/>
                </a:solidFill>
              </a:rPr>
              <a:t>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i="1" dirty="0" smtClean="0">
              <a:solidFill>
                <a:schemeClr val="bg1"/>
              </a:solidFill>
            </a:endParaRPr>
          </a:p>
        </p:txBody>
      </p:sp>
      <p:sp>
        <p:nvSpPr>
          <p:cNvPr id="31748" name="Content Placeholder 1"/>
          <p:cNvSpPr>
            <a:spLocks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</a:pPr>
            <a:endParaRPr lang="en-US" sz="3000">
              <a:solidFill>
                <a:srgbClr val="222613"/>
              </a:solidFill>
              <a:latin typeface="Old English Text MT" pitchFamily="66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onteskij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3352800"/>
            <a:ext cx="1497013" cy="2003425"/>
          </a:xfrm>
        </p:spPr>
      </p:pic>
      <p:pic>
        <p:nvPicPr>
          <p:cNvPr id="5123" name="Picture 5" descr="larg_v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276600"/>
            <a:ext cx="1565275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zan zak rus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124200"/>
            <a:ext cx="1676400" cy="22050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696200" cy="8763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588"/>
              </a:avLst>
            </a:prstTxWarp>
          </a:bodyPr>
          <a:lstStyle/>
          <a:p>
            <a:pPr algn="ctr">
              <a:defRPr/>
            </a:pPr>
            <a:r>
              <a:rPr lang="sr-Cyrl-CS" sz="3600" kern="10" dirty="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99"/>
                    </a:gs>
                    <a:gs pos="100000">
                      <a:srgbClr val="99CCFF"/>
                    </a:gs>
                  </a:gsLst>
                  <a:lin ang="5400000" scaled="1"/>
                </a:gradFill>
                <a:latin typeface="Arial Black"/>
              </a:rPr>
              <a:t>ПРОСВЕТИТЕЉИ</a:t>
            </a:r>
            <a:r>
              <a:rPr lang="sr-Cyrl-CS" sz="3600" kern="10" dirty="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99"/>
                    </a:gs>
                    <a:gs pos="100000">
                      <a:srgbClr val="99CCFF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 ( ПРЕТЕЧЕ РЕВОЛУЦИЈЕ </a:t>
            </a:r>
            <a:r>
              <a:rPr lang="sr-Cyrl-CS" sz="3600" b="1" kern="10" dirty="0">
                <a:ln w="158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99"/>
                    </a:gs>
                    <a:gs pos="100000">
                      <a:srgbClr val="99CCFF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)</a:t>
            </a:r>
            <a:endParaRPr lang="en-US" sz="3600" b="1" kern="10" dirty="0">
              <a:ln w="158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CC99"/>
                  </a:gs>
                  <a:gs pos="100000">
                    <a:srgbClr val="99CCFF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0" y="13716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Cyrl-RS" sz="2600" b="1" dirty="0" smtClean="0">
                <a:solidFill>
                  <a:schemeClr val="bg1"/>
                </a:solidFill>
                <a:latin typeface="Baskerville Old Face" pitchFamily="18" charset="0"/>
              </a:rPr>
              <a:t>Присталице критичког мишљења-заснованог на снази разума</a:t>
            </a:r>
            <a:r>
              <a:rPr lang="sr-Cyrl-RS" sz="2800" dirty="0" smtClean="0">
                <a:solidFill>
                  <a:srgbClr val="FF6600"/>
                </a:solidFill>
                <a:latin typeface="Baskerville Old Face" pitchFamily="18" charset="0"/>
              </a:rPr>
              <a:t>. </a:t>
            </a:r>
            <a:endParaRPr lang="en-US" sz="2800" dirty="0">
              <a:solidFill>
                <a:srgbClr val="FF6600"/>
              </a:solidFill>
              <a:latin typeface="Baskerville Old Face" pitchFamily="18" charset="0"/>
            </a:endParaRPr>
          </a:p>
        </p:txBody>
      </p:sp>
      <p:pic>
        <p:nvPicPr>
          <p:cNvPr id="5127" name="Picture 6" descr="ampoules005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609600"/>
            <a:ext cx="3730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505200" y="53340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Cyrl-CS" sz="3200" dirty="0" smtClean="0">
                <a:solidFill>
                  <a:schemeClr val="bg1"/>
                </a:solidFill>
                <a:latin typeface="Comic Sans MS" pitchFamily="66" charset="0"/>
              </a:rPr>
              <a:t>Волтер</a:t>
            </a:r>
            <a:endParaRPr lang="sr-Latn-C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57200" y="5410200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Cyrl-CS" sz="3200" dirty="0" smtClean="0">
                <a:solidFill>
                  <a:schemeClr val="bg1"/>
                </a:solidFill>
                <a:latin typeface="Comic Sans MS" pitchFamily="66" charset="0"/>
              </a:rPr>
              <a:t>Монтескје</a:t>
            </a:r>
            <a:endParaRPr lang="sr-Latn-C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096000" y="53340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Cyrl-CS" sz="3200" dirty="0" smtClean="0">
                <a:solidFill>
                  <a:schemeClr val="bg1"/>
                </a:solidFill>
                <a:latin typeface="Comic Sans MS" pitchFamily="66" charset="0"/>
              </a:rPr>
              <a:t>Русо</a:t>
            </a:r>
            <a:endParaRPr lang="sr-Latn-CS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209800"/>
            <a:ext cx="8763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FFFF00"/>
                </a:solidFill>
              </a:rPr>
              <a:t>Теорија о суверенитету народа -</a:t>
            </a:r>
            <a:r>
              <a:rPr lang="sr-Cyrl-RS" b="1" dirty="0" smtClean="0"/>
              <a:t> </a:t>
            </a:r>
            <a:r>
              <a:rPr lang="sr-Cyrl-RS" sz="2200" b="1" dirty="0" smtClean="0">
                <a:solidFill>
                  <a:schemeClr val="bg1"/>
                </a:solidFill>
              </a:rPr>
              <a:t>схватање да власт долази од народа а не од Бога и да народ има право да  смени лошег владара- Жана Жак Русо</a:t>
            </a:r>
            <a:r>
              <a:rPr lang="sr-Cyrl-RS" sz="2200" dirty="0" smtClean="0">
                <a:solidFill>
                  <a:schemeClr val="bg1"/>
                </a:solidFill>
              </a:rPr>
              <a:t>.</a:t>
            </a:r>
            <a:endParaRPr lang="sr-Latn-CS" sz="2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943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</a:rPr>
              <a:t>Енциклопедија –збирка знања    Енциклопедисти:Деламбер и Дидро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Miki  Antonijevic\Desktop\SKOLA\LouisXVI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2209800"/>
            <a:ext cx="2133600" cy="2971800"/>
          </a:xfrm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62400" y="2438400"/>
            <a:ext cx="472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sr-Cyrl-CS" sz="2400" b="1">
              <a:latin typeface="Arial" charset="0"/>
            </a:endParaRPr>
          </a:p>
          <a:p>
            <a:pPr>
              <a:buFontTx/>
              <a:buChar char="-"/>
            </a:pPr>
            <a:endParaRPr lang="sr-Cyrl-CS" sz="2400" b="1">
              <a:latin typeface="Arial" charset="0"/>
            </a:endParaRPr>
          </a:p>
        </p:txBody>
      </p:sp>
      <p:sp>
        <p:nvSpPr>
          <p:cNvPr id="6148" name="WordArt 11"/>
          <p:cNvSpPr>
            <a:spLocks noChangeArrowheads="1" noChangeShapeType="1" noTextEdit="1"/>
          </p:cNvSpPr>
          <p:nvPr/>
        </p:nvSpPr>
        <p:spPr bwMode="auto">
          <a:xfrm>
            <a:off x="5029200" y="1524000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000" kern="10" spc="40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+mj-lt"/>
              <a:ea typeface="+mj-lt"/>
              <a:cs typeface="+mj-lt"/>
            </a:endParaRPr>
          </a:p>
        </p:txBody>
      </p:sp>
      <p:pic>
        <p:nvPicPr>
          <p:cNvPr id="6149" name="Picture 5" descr="H:\Kreativna skola\net files\Marie-Antoinette de Habsbourg-Lorraine - Wikipédia_files\275px-MarieAntoinette17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438400"/>
            <a:ext cx="17557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15"/>
          <p:cNvSpPr>
            <a:spLocks noChangeArrowheads="1"/>
          </p:cNvSpPr>
          <p:nvPr/>
        </p:nvSpPr>
        <p:spPr bwMode="auto">
          <a:xfrm>
            <a:off x="5486400" y="4953000"/>
            <a:ext cx="294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CS" sz="3200" dirty="0">
                <a:solidFill>
                  <a:srgbClr val="FF6600"/>
                </a:solidFill>
                <a:latin typeface="Baskerville Old Face" pitchFamily="18" charset="0"/>
              </a:rPr>
              <a:t>Marie-Antoinette</a:t>
            </a:r>
            <a:endParaRPr lang="en-US" sz="3200" dirty="0">
              <a:solidFill>
                <a:srgbClr val="FF6600"/>
              </a:solidFill>
              <a:latin typeface="Baskerville Old Face" pitchFamily="18" charset="0"/>
            </a:endParaRPr>
          </a:p>
        </p:txBody>
      </p:sp>
      <p:sp>
        <p:nvSpPr>
          <p:cNvPr id="6153" name="Rectangle 18"/>
          <p:cNvSpPr>
            <a:spLocks noChangeArrowheads="1"/>
          </p:cNvSpPr>
          <p:nvPr/>
        </p:nvSpPr>
        <p:spPr bwMode="auto">
          <a:xfrm>
            <a:off x="5562600" y="5562600"/>
            <a:ext cx="302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Cyrl-RS" sz="2000" dirty="0" smtClean="0">
                <a:solidFill>
                  <a:srgbClr val="FFFF00"/>
                </a:solidFill>
                <a:latin typeface="Arial Rounded MT Bold" pitchFamily="34" charset="0"/>
              </a:rPr>
              <a:t>краљица</a:t>
            </a:r>
            <a:endParaRPr lang="en-US" sz="2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609600" y="5410200"/>
            <a:ext cx="3810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r-Cyrl-CS" sz="2000" b="1" kern="10" spc="40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</a:rPr>
              <a:t>ЛУЈ</a:t>
            </a:r>
            <a:r>
              <a:rPr lang="en-US" sz="2000" b="1" kern="10" spc="40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</a:rPr>
              <a:t> XVI (</a:t>
            </a:r>
            <a:r>
              <a:rPr lang="en-US" sz="2000" b="1" kern="10" spc="40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</a:rPr>
              <a:t>1774-1792.</a:t>
            </a:r>
            <a:r>
              <a:rPr lang="en-US" sz="2000" kern="10" spc="40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</a:rPr>
              <a:t>)</a:t>
            </a:r>
            <a:endParaRPr lang="en-US" sz="2000" kern="10" spc="40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33400"/>
            <a:ext cx="8839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УЗРОК- лоша владавина краља Луја 16 и велике супротности између богатих и сиромашних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sr-Latn-RS" dirty="0" smtClean="0"/>
              <a:t>Luj 16. i Marija Antoaneta</a:t>
            </a:r>
            <a:endParaRPr lang="en-US" dirty="0"/>
          </a:p>
        </p:txBody>
      </p:sp>
      <p:pic>
        <p:nvPicPr>
          <p:cNvPr id="1026" name="Picture 2" descr="C:\Users\User\Desktop\Слике за презентације\Luj 1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3505200" cy="4495800"/>
          </a:xfrm>
          <a:prstGeom prst="rect">
            <a:avLst/>
          </a:prstGeom>
          <a:noFill/>
        </p:spPr>
      </p:pic>
      <p:pic>
        <p:nvPicPr>
          <p:cNvPr id="1027" name="Picture 3" descr="C:\Users\User\Desktop\Слике за презентације\Marija Antoane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905000"/>
            <a:ext cx="3314700" cy="4419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800600" y="304800"/>
            <a:ext cx="3603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sr-Cyrl-CS" sz="3600" dirty="0">
                <a:solidFill>
                  <a:schemeClr val="bg1"/>
                </a:solidFill>
              </a:rPr>
              <a:t>ВЕРСАЈ</a:t>
            </a:r>
            <a:endParaRPr lang="en-US" sz="36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sr-Cyrl-CS" sz="3600" dirty="0">
                <a:solidFill>
                  <a:schemeClr val="bg1"/>
                </a:solidFill>
              </a:rPr>
              <a:t>( </a:t>
            </a:r>
            <a:r>
              <a:rPr lang="sr-Latn-CS" sz="3600" dirty="0">
                <a:solidFill>
                  <a:schemeClr val="bg1"/>
                </a:solidFill>
              </a:rPr>
              <a:t>Versailles</a:t>
            </a:r>
            <a:r>
              <a:rPr lang="sr-Cyrl-CS" sz="3600" dirty="0">
                <a:solidFill>
                  <a:schemeClr val="bg1"/>
                </a:solidFill>
              </a:rPr>
              <a:t> )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886200" y="4495800"/>
            <a:ext cx="4648200" cy="11387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sr-Cyrl-C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</a:t>
            </a:r>
            <a:r>
              <a:rPr lang="sr-Cyrl-CS" sz="2000" dirty="0">
                <a:solidFill>
                  <a:schemeClr val="bg1"/>
                </a:solidFill>
                <a:latin typeface="Arial Black" pitchFamily="34" charset="0"/>
              </a:rPr>
              <a:t>СКУПШТИНА </a:t>
            </a:r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sr-Cyrl-CS" sz="2000" dirty="0">
                <a:solidFill>
                  <a:schemeClr val="bg1"/>
                </a:solidFill>
                <a:latin typeface="Arial Black" pitchFamily="34" charset="0"/>
              </a:rPr>
              <a:t>ДРЖАВНИХ СТАЛЕЖА</a:t>
            </a:r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sr-Cyrl-CS" sz="2000" b="1" i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n-US" sz="2000" b="1" i="1" dirty="0">
                <a:solidFill>
                  <a:schemeClr val="bg1"/>
                </a:solidFill>
                <a:latin typeface="Arial Narrow" pitchFamily="34" charset="0"/>
              </a:rPr>
              <a:t> 5. </a:t>
            </a:r>
            <a:r>
              <a:rPr lang="sr-Cyrl-CS" sz="2000" b="1" i="1" dirty="0">
                <a:solidFill>
                  <a:schemeClr val="bg1"/>
                </a:solidFill>
                <a:latin typeface="Arial Narrow" pitchFamily="34" charset="0"/>
              </a:rPr>
              <a:t>мај 1789. )</a:t>
            </a:r>
            <a:endParaRPr lang="en-US" sz="20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2292" name="Picture 4" descr="Слика:Versailles Pala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876800" y="1600200"/>
            <a:ext cx="3465513" cy="2490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7" name="Picture 2" descr="C:\Documents and Settings\Miki  Antonijevic\Desktop\mirabea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066800"/>
            <a:ext cx="15319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1066800" y="45720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FFFF66"/>
                </a:solidFill>
                <a:latin typeface="Arial Black" pitchFamily="34" charset="0"/>
              </a:rPr>
              <a:t>   </a:t>
            </a:r>
            <a:r>
              <a:rPr lang="sr-Cyrl-CS" sz="2400" dirty="0" smtClean="0">
                <a:solidFill>
                  <a:srgbClr val="FFFF66"/>
                </a:solidFill>
                <a:latin typeface="Arial Black" pitchFamily="34" charset="0"/>
              </a:rPr>
              <a:t>Мирабо</a:t>
            </a: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8199" name="Picture 12" descr="Mirabeau-DreuxBrez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648200"/>
            <a:ext cx="31353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30480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RS" sz="2400" dirty="0" smtClean="0">
                <a:solidFill>
                  <a:schemeClr val="bg1"/>
                </a:solidFill>
                <a:latin typeface="+mj-lt"/>
              </a:rPr>
              <a:t>Поручио краљу:,,Ми смо овде вољом народа и само нас снагом бајонета  можете избацити”.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5715000"/>
            <a:ext cx="51816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chemeClr val="bg1"/>
                </a:solidFill>
              </a:rPr>
              <a:t>III </a:t>
            </a:r>
            <a:r>
              <a:rPr lang="sr-Cyrl-RS" sz="2400" b="1" dirty="0" smtClean="0">
                <a:solidFill>
                  <a:schemeClr val="bg1"/>
                </a:solidFill>
              </a:rPr>
              <a:t>сталеж одлучио да донесе устав</a:t>
            </a:r>
            <a:endParaRPr lang="sr-Latn-RS" sz="2400" b="1" dirty="0" smtClean="0">
              <a:solidFill>
                <a:schemeClr val="bg1"/>
              </a:solidFill>
            </a:endParaRPr>
          </a:p>
          <a:p>
            <a:r>
              <a:rPr lang="sr-Cyrl-RS" sz="2400" b="1" dirty="0" smtClean="0">
                <a:solidFill>
                  <a:schemeClr val="bg1"/>
                </a:solidFill>
              </a:rPr>
              <a:t> и ограничи власт краља-краљ</a:t>
            </a:r>
            <a:r>
              <a:rPr lang="sr-Latn-RS" sz="2400" b="1" dirty="0" smtClean="0">
                <a:solidFill>
                  <a:schemeClr val="bg1"/>
                </a:solidFill>
              </a:rPr>
              <a:t> </a:t>
            </a:r>
            <a:r>
              <a:rPr lang="sr-Cyrl-RS" sz="2400" b="1" dirty="0" smtClean="0">
                <a:solidFill>
                  <a:schemeClr val="bg1"/>
                </a:solidFill>
              </a:rPr>
              <a:t>,,разлаз”</a:t>
            </a:r>
            <a:endParaRPr lang="sr-Latn-CS" sz="2400" b="1" dirty="0">
              <a:solidFill>
                <a:schemeClr val="bg1"/>
              </a:solidFill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0" y="2057400"/>
            <a:ext cx="17526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-152400" y="228600"/>
            <a:ext cx="9296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sr-Cyrl-CS" sz="3200" b="1">
                <a:latin typeface="Arial" charset="0"/>
              </a:rPr>
              <a:t>            </a:t>
            </a:r>
            <a:endParaRPr lang="en-US" sz="3200" b="1">
              <a:latin typeface="Arial" charset="0"/>
            </a:endParaRPr>
          </a:p>
        </p:txBody>
      </p:sp>
      <p:sp>
        <p:nvSpPr>
          <p:cNvPr id="9219" name="AutoShape 7"/>
          <p:cNvSpPr>
            <a:spLocks noChangeArrowheads="1"/>
          </p:cNvSpPr>
          <p:nvPr/>
        </p:nvSpPr>
        <p:spPr bwMode="auto">
          <a:xfrm rot="2212194">
            <a:off x="3886200" y="4724400"/>
            <a:ext cx="838200" cy="333375"/>
          </a:xfrm>
          <a:prstGeom prst="rightArrow">
            <a:avLst>
              <a:gd name="adj1" fmla="val 31370"/>
              <a:gd name="adj2" fmla="val 64999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9900"/>
              </a:solidFill>
            </a:endParaRPr>
          </a:p>
        </p:txBody>
      </p:sp>
      <p:sp>
        <p:nvSpPr>
          <p:cNvPr id="9220" name="WordArt 9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696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Cyrl-C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5050"/>
                    </a:gs>
                  </a:gsLst>
                  <a:path path="rect">
                    <a:fillToRect r="100000" b="100000"/>
                  </a:path>
                </a:gradFill>
                <a:latin typeface="Impact"/>
              </a:rPr>
              <a:t>Народна скупштина - трећи сталеж</a:t>
            </a:r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5050"/>
                  </a:gs>
                </a:gsLst>
                <a:path path="rect">
                  <a:fillToRect r="100000" b="100000"/>
                </a:path>
              </a:gradFill>
              <a:latin typeface="Impact"/>
            </a:endParaRPr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029200" y="3268663"/>
            <a:ext cx="3200400" cy="2827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5" name="Picture 2" descr="C:\Documents and Settings\Miki  Antonijevic\Desktop\800px-Serment_du_jeu_de_paume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14388" y="1387475"/>
            <a:ext cx="3181350" cy="2849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6"/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16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sr-Cyrl-C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Tahoma"/>
                <a:cs typeface="Tahoma"/>
              </a:rPr>
              <a:t>ПАД БАСТИЉЕ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5400000" scaled="1"/>
              </a:gradFill>
              <a:latin typeface="Tahoma"/>
              <a:cs typeface="Tahoma"/>
            </a:endParaRP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2590800" y="1371600"/>
            <a:ext cx="403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r-Cyrl-C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( </a:t>
            </a:r>
            <a:r>
              <a:rPr lang="sr-Cyrl-CS" sz="32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14. ЈУЛ </a:t>
            </a:r>
            <a:r>
              <a:rPr lang="sr-Cyrl-CS" sz="32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1789</a:t>
            </a:r>
            <a:r>
              <a:rPr lang="sr-Latn-RS" sz="32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Impact"/>
              </a:rPr>
              <a:t>.</a:t>
            </a:r>
            <a:r>
              <a:rPr lang="sr-Cyrl-CS" sz="32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 </a:t>
            </a:r>
            <a:r>
              <a:rPr lang="sr-Cyrl-C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)</a:t>
            </a:r>
            <a:endParaRPr lang="en-US" sz="3200" b="1" kern="10" dirty="0">
              <a:ln w="9525">
                <a:noFill/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838200" y="5181600"/>
            <a:ext cx="7239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r-Cyrl-CS" sz="2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- </a:t>
            </a:r>
            <a:r>
              <a:rPr lang="sr-Cyrl-CS" sz="2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НАЦИОНАЛНИ ПРАЗНИК ФРАНЦУСКЕ</a:t>
            </a:r>
            <a:endParaRPr lang="en-US" sz="24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11269" name="Picture 2" descr="H:\Francuska revolucija\StormingBastille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66800" y="2819400"/>
            <a:ext cx="3701263" cy="209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AutoShape 13"/>
          <p:cNvSpPr>
            <a:spLocks noChangeArrowheads="1"/>
          </p:cNvSpPr>
          <p:nvPr/>
        </p:nvSpPr>
        <p:spPr bwMode="auto">
          <a:xfrm>
            <a:off x="4953000" y="3429000"/>
            <a:ext cx="990600" cy="304800"/>
          </a:xfrm>
          <a:prstGeom prst="rightArrow">
            <a:avLst>
              <a:gd name="adj1" fmla="val 31370"/>
              <a:gd name="adj2" fmla="val 7681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9900"/>
              </a:solidFill>
            </a:endParaRP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2667000" y="5715000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r-Cyrl-C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  </a:t>
            </a:r>
            <a:r>
              <a:rPr lang="sr-Cyrl-C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( </a:t>
            </a:r>
            <a:r>
              <a:rPr lang="sr-Cyrl-C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Cirilica" pitchFamily="34" charset="0"/>
              </a:rPr>
              <a:t>Дан </a:t>
            </a:r>
            <a:r>
              <a:rPr lang="sr-Cyrl-C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Cirilica" pitchFamily="34" charset="0"/>
              </a:rPr>
              <a:t>републике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Cirilica" pitchFamily="34" charset="0"/>
              </a:rPr>
              <a:t> </a:t>
            </a:r>
            <a:r>
              <a:rPr lang="sr-Cyrl-C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)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127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819400"/>
            <a:ext cx="154234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57200" y="1981200"/>
            <a:ext cx="7848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Почетак француске револуције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52400" y="762000"/>
            <a:ext cx="6629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ДЕКЛАРАЦИЈА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О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ПРАВИМА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ЧОВЕКА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И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ГРАЂАНИНА</a:t>
            </a:r>
            <a:r>
              <a:rPr lang="sr-Latn-C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 1789.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Impact"/>
            </a:endParaRP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41910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sr-Cyrl-C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 </a:t>
            </a:r>
            <a:r>
              <a:rPr lang="sr-Cyrl-C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укидање феудализма 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Impact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5715000" y="1921963"/>
            <a:ext cx="3429000" cy="461427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295" name="Picture 3" descr="C:\Documents and Settings\Miki  Antonijevic\Desktop\446px-Declaration_of_Human_Righ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438400"/>
            <a:ext cx="222091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000" dirty="0" smtClean="0">
                <a:solidFill>
                  <a:schemeClr val="bg1"/>
                </a:solidFill>
              </a:rPr>
              <a:t>,,</a:t>
            </a:r>
            <a:r>
              <a:rPr lang="sr-Cyrl-CS" sz="2400" dirty="0" smtClean="0">
                <a:solidFill>
                  <a:schemeClr val="bg1"/>
                </a:solidFill>
              </a:rPr>
              <a:t>Сви људи се рађају и остају</a:t>
            </a:r>
          </a:p>
          <a:p>
            <a:pPr eaLnBrk="1" hangingPunct="1">
              <a:buNone/>
              <a:defRPr/>
            </a:pPr>
            <a:r>
              <a:rPr lang="sr-Cyrl-CS" sz="2400" dirty="0" smtClean="0">
                <a:solidFill>
                  <a:schemeClr val="bg1"/>
                </a:solidFill>
              </a:rPr>
              <a:t> слободни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и  једнаки у својим правима.”</a:t>
            </a:r>
          </a:p>
          <a:p>
            <a:pPr eaLnBrk="1" hangingPunct="1">
              <a:buFontTx/>
              <a:buNone/>
              <a:defRPr/>
            </a:pPr>
            <a:r>
              <a:rPr lang="sr-Cyrl-CS" sz="2000" dirty="0" smtClean="0">
                <a:solidFill>
                  <a:srgbClr val="595959"/>
                </a:solidFill>
              </a:rPr>
              <a:t>    </a:t>
            </a:r>
            <a:endParaRPr lang="sr-Cyrl-CS" sz="2000" dirty="0" smtClean="0">
              <a:solidFill>
                <a:schemeClr val="bg1"/>
              </a:solidFill>
            </a:endParaRPr>
          </a:p>
          <a:p>
            <a:pPr eaLnBrk="1" hangingPunct="1">
              <a:buNone/>
              <a:defRPr/>
            </a:pPr>
            <a:r>
              <a:rPr lang="sr-Cyrl-CS" sz="2400" dirty="0" smtClean="0">
                <a:solidFill>
                  <a:schemeClr val="bg1"/>
                </a:solidFill>
              </a:rPr>
              <a:t>,,Слободно изражавање мишљења</a:t>
            </a:r>
            <a:r>
              <a:rPr lang="sr-Cyrl-CS" sz="2000" dirty="0" smtClean="0">
                <a:solidFill>
                  <a:schemeClr val="bg1"/>
                </a:solidFill>
              </a:rPr>
              <a:t> и</a:t>
            </a:r>
          </a:p>
          <a:p>
            <a:pPr eaLnBrk="1" hangingPunct="1">
              <a:buNone/>
              <a:defRPr/>
            </a:pPr>
            <a:r>
              <a:rPr lang="sr-Cyrl-CS" sz="2400" dirty="0" smtClean="0">
                <a:solidFill>
                  <a:schemeClr val="bg1"/>
                </a:solidFill>
              </a:rPr>
              <a:t> ставова је  једно од најдрагоценијих </a:t>
            </a:r>
          </a:p>
          <a:p>
            <a:pPr eaLnBrk="1" hangingPunct="1">
              <a:buNone/>
              <a:defRPr/>
            </a:pPr>
            <a:r>
              <a:rPr lang="sr-Cyrl-CS" sz="2400" dirty="0" smtClean="0">
                <a:solidFill>
                  <a:schemeClr val="bg1"/>
                </a:solidFill>
              </a:rPr>
              <a:t>човекових права.”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sr-Cyrl-CS" sz="2400" dirty="0" smtClean="0">
                <a:solidFill>
                  <a:schemeClr val="bg1"/>
                </a:solidFill>
              </a:rPr>
              <a:t>,,Сваки човек се сматра невиним</a:t>
            </a:r>
          </a:p>
          <a:p>
            <a:pPr eaLnBrk="1" hangingPunct="1">
              <a:buNone/>
              <a:defRPr/>
            </a:pPr>
            <a:r>
              <a:rPr lang="sr-Cyrl-CS" sz="2400" dirty="0" smtClean="0">
                <a:solidFill>
                  <a:schemeClr val="bg1"/>
                </a:solidFill>
              </a:rPr>
              <a:t> док не буде проглашен кривим.”</a:t>
            </a:r>
          </a:p>
          <a:p>
            <a:pPr eaLnBrk="1" hangingPunct="1">
              <a:buFontTx/>
              <a:buNone/>
              <a:defRPr/>
            </a:pPr>
            <a:r>
              <a:rPr lang="sr-Cyrl-CS" sz="2400" dirty="0" smtClean="0">
                <a:solidFill>
                  <a:schemeClr val="bg1"/>
                </a:solidFill>
              </a:rPr>
              <a:t>         </a:t>
            </a:r>
          </a:p>
          <a:p>
            <a:pPr eaLnBrk="1" hangingPunct="1">
              <a:buFontTx/>
              <a:buNone/>
              <a:defRPr/>
            </a:pP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740</Words>
  <Application>Microsoft Office PowerPoint</Application>
  <PresentationFormat>On-screen Show (4:3)</PresentationFormat>
  <Paragraphs>170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Slide 2</vt:lpstr>
      <vt:lpstr>Slide 3</vt:lpstr>
      <vt:lpstr>Slide 4</vt:lpstr>
      <vt:lpstr>Luj 16. i Marija Antoaneta</vt:lpstr>
      <vt:lpstr>Slide 6</vt:lpstr>
      <vt:lpstr>Slide 7</vt:lpstr>
      <vt:lpstr>Slide 8</vt:lpstr>
      <vt:lpstr>Slide 9</vt:lpstr>
      <vt:lpstr>Slide 10</vt:lpstr>
      <vt:lpstr>Политички клубови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Гроб Луја XVI и Марије Антоанете </vt:lpstr>
      <vt:lpstr>"Tермидорска реакција-преврат"  </vt:lpstr>
      <vt:lpstr>Slide 22</vt:lpstr>
      <vt:lpstr>Времеплов</vt:lpstr>
    </vt:vector>
  </TitlesOfParts>
  <Company>Privatno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Francuska revolucija</dc:title>
  <dc:creator>CECA &amp; MIRA &amp; NADA</dc:creator>
  <cp:lastModifiedBy>User</cp:lastModifiedBy>
  <cp:revision>191</cp:revision>
  <dcterms:created xsi:type="dcterms:W3CDTF">2008-11-05T19:44:23Z</dcterms:created>
  <dcterms:modified xsi:type="dcterms:W3CDTF">2017-02-04T16:41:09Z</dcterms:modified>
</cp:coreProperties>
</file>